
<file path=[Content_Types].xml><?xml version="1.0" encoding="utf-8"?>
<Types xmlns="http://schemas.openxmlformats.org/package/2006/content-types">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3" r:id="rId7"/>
    <p:sldId id="264"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yler Dimock" initials="TD" lastIdx="1" clrIdx="0">
    <p:extLst>
      <p:ext uri="{19B8F6BF-5375-455C-9EA6-DF929625EA0E}">
        <p15:presenceInfo xmlns:p15="http://schemas.microsoft.com/office/powerpoint/2012/main" userId="Tyler Dimoc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DA5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71" d="100"/>
          <a:sy n="71" d="100"/>
        </p:scale>
        <p:origin x="84" y="3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file:///C:\Users\f7ash\Desktop\Mo's%20Curology%20Work\Illustrative%20Data%20Dump%20V.13.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oleObject" Target="file:///C:\Users\f7ash\Desktop\Mo's%20Curology%20Work\Illustrative%20Data%20Dump%20V.13.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4" Type="http://schemas.openxmlformats.org/officeDocument/2006/relationships/oleObject" Target="file:///C:\Users\f7ash\Desktop\Mo's%20Curology%20Work\Illustrative%20Data%20Dump%20V.13.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[Illustrative Data Dump V.13.xlsx]Question 2 !PivotTable4</c:name>
    <c:fmtId val="16"/>
  </c:pivotSource>
  <c:chart>
    <c:autoTitleDeleted val="0"/>
    <c:pivotFmts>
      <c:pivotFmt>
        <c:idx val="0"/>
      </c:pivotFmt>
      <c:pivotFmt>
        <c:idx val="1"/>
      </c:pivotFmt>
      <c:pivotFmt>
        <c:idx val="2"/>
      </c:pivotFmt>
      <c:pivotFmt>
        <c:idx val="3"/>
      </c:pivotFmt>
      <c:pivotFmt>
        <c:idx val="4"/>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5B9B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6"/>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5B9B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7"/>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5B9B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9"/>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5B9B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1"/>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marker>
          <c:symbol val="none"/>
        </c:marker>
        <c:dLbl>
          <c:idx val="0"/>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solidFill>
          <a:schemeClr val="bg2">
            <a:lumMod val="75000"/>
            <a:alpha val="27000"/>
          </a:schemeClr>
        </a:solid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1.5560176996107854E-2"/>
          <c:y val="2.8516731536120627E-2"/>
          <c:w val="0.97378612101767648"/>
          <c:h val="0.91351377205411977"/>
        </c:manualLayout>
      </c:layout>
      <c:bar3DChart>
        <c:barDir val="col"/>
        <c:grouping val="clustered"/>
        <c:varyColors val="0"/>
        <c:ser>
          <c:idx val="0"/>
          <c:order val="0"/>
          <c:tx>
            <c:strRef>
              <c:f>'Question 2 '!$E$3:$E$4</c:f>
              <c:strCache>
                <c:ptCount val="1"/>
                <c:pt idx="0">
                  <c:v>Female </c:v>
                </c:pt>
              </c:strCache>
            </c:strRef>
          </c:tx>
          <c:spPr>
            <a:solidFill>
              <a:schemeClr val="accent1">
                <a:alpha val="88000"/>
              </a:schemeClr>
            </a:solidFill>
            <a:ln>
              <a:solidFill>
                <a:schemeClr val="accent1">
                  <a:lumMod val="50000"/>
                </a:schemeClr>
              </a:solidFill>
            </a:ln>
            <a:effectLst/>
            <a:scene3d>
              <a:camera prst="orthographicFront"/>
              <a:lightRig rig="threePt" dir="t"/>
            </a:scene3d>
            <a:sp3d prstMaterial="flat">
              <a:contourClr>
                <a:schemeClr val="accent1">
                  <a:lumMod val="50000"/>
                </a:schemeClr>
              </a:contourClr>
            </a:sp3d>
          </c:spPr>
          <c:invertIfNegative val="0"/>
          <c:dLbls>
            <c:spPr>
              <a:solidFill>
                <a:srgbClr val="5B9BD5">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50000"/>
                        </a:schemeClr>
                      </a:solidFill>
                      <a:round/>
                    </a:ln>
                    <a:effectLst/>
                  </c:spPr>
                </c15:leaderLines>
              </c:ext>
            </c:extLst>
          </c:dLbls>
          <c:cat>
            <c:strRef>
              <c:f>'Question 2 '!$D$5:$D$19</c:f>
              <c:strCache>
                <c:ptCount val="14"/>
                <c:pt idx="0">
                  <c:v>&lt;13</c:v>
                </c:pt>
                <c:pt idx="1">
                  <c:v>13-17</c:v>
                </c:pt>
                <c:pt idx="2">
                  <c:v>18-22</c:v>
                </c:pt>
                <c:pt idx="3">
                  <c:v>23-27</c:v>
                </c:pt>
                <c:pt idx="4">
                  <c:v>28-32</c:v>
                </c:pt>
                <c:pt idx="5">
                  <c:v>33-37</c:v>
                </c:pt>
                <c:pt idx="6">
                  <c:v>38-42</c:v>
                </c:pt>
                <c:pt idx="7">
                  <c:v>43-47</c:v>
                </c:pt>
                <c:pt idx="8">
                  <c:v>48-52</c:v>
                </c:pt>
                <c:pt idx="9">
                  <c:v>53-57</c:v>
                </c:pt>
                <c:pt idx="10">
                  <c:v>58-62</c:v>
                </c:pt>
                <c:pt idx="11">
                  <c:v>63-67</c:v>
                </c:pt>
                <c:pt idx="12">
                  <c:v>68-72</c:v>
                </c:pt>
                <c:pt idx="13">
                  <c:v>73-77</c:v>
                </c:pt>
              </c:strCache>
            </c:strRef>
          </c:cat>
          <c:val>
            <c:numRef>
              <c:f>'Question 2 '!$E$5:$E$19</c:f>
              <c:numCache>
                <c:formatCode>"$"#,##0;[Red]"$"#,##0</c:formatCode>
                <c:ptCount val="14"/>
                <c:pt idx="0">
                  <c:v>-101.60000000000002</c:v>
                </c:pt>
                <c:pt idx="1">
                  <c:v>2428.9500000000003</c:v>
                </c:pt>
                <c:pt idx="2">
                  <c:v>15657.150000000094</c:v>
                </c:pt>
                <c:pt idx="3">
                  <c:v>24700.650000000151</c:v>
                </c:pt>
                <c:pt idx="4">
                  <c:v>11834.200000000024</c:v>
                </c:pt>
                <c:pt idx="5">
                  <c:v>5125.3999999999924</c:v>
                </c:pt>
                <c:pt idx="6">
                  <c:v>1619.3500000000006</c:v>
                </c:pt>
                <c:pt idx="7">
                  <c:v>695.35000000000025</c:v>
                </c:pt>
                <c:pt idx="8">
                  <c:v>626.44999999999993</c:v>
                </c:pt>
                <c:pt idx="9">
                  <c:v>467.29999999999995</c:v>
                </c:pt>
                <c:pt idx="10">
                  <c:v>168.99999999999994</c:v>
                </c:pt>
                <c:pt idx="11">
                  <c:v>109.44999999999999</c:v>
                </c:pt>
                <c:pt idx="12">
                  <c:v>89.5</c:v>
                </c:pt>
                <c:pt idx="13">
                  <c:v>-10</c:v>
                </c:pt>
              </c:numCache>
            </c:numRef>
          </c:val>
          <c:extLst>
            <c:ext xmlns:c16="http://schemas.microsoft.com/office/drawing/2014/chart" uri="{C3380CC4-5D6E-409C-BE32-E72D297353CC}">
              <c16:uniqueId val="{00000000-9211-4D9D-9AE5-0236714B5BA0}"/>
            </c:ext>
          </c:extLst>
        </c:ser>
        <c:ser>
          <c:idx val="1"/>
          <c:order val="1"/>
          <c:tx>
            <c:strRef>
              <c:f>'Question 2 '!$F$3:$F$4</c:f>
              <c:strCache>
                <c:ptCount val="1"/>
                <c:pt idx="0">
                  <c:v>Male </c:v>
                </c:pt>
              </c:strCache>
            </c:strRef>
          </c:tx>
          <c:spPr>
            <a:solidFill>
              <a:schemeClr val="accent2">
                <a:alpha val="88000"/>
              </a:schemeClr>
            </a:solidFill>
            <a:ln>
              <a:solidFill>
                <a:schemeClr val="accent2">
                  <a:lumMod val="50000"/>
                </a:schemeClr>
              </a:solidFill>
            </a:ln>
            <a:effectLst/>
            <a:scene3d>
              <a:camera prst="orthographicFront"/>
              <a:lightRig rig="threePt" dir="t"/>
            </a:scene3d>
            <a:sp3d prstMaterial="flat">
              <a:contourClr>
                <a:schemeClr val="accent2">
                  <a:lumMod val="50000"/>
                </a:schemeClr>
              </a:contourClr>
            </a:sp3d>
          </c:spPr>
          <c:invertIfNegative val="0"/>
          <c:dLbls>
            <c:spPr>
              <a:solidFill>
                <a:srgbClr val="ED7D31">
                  <a:alpha val="30000"/>
                </a:srgbClr>
              </a:solidFill>
              <a:ln>
                <a:solidFill>
                  <a:sysClr val="window" lastClr="FFFFFF">
                    <a:alpha val="50000"/>
                  </a:sysClr>
                </a:solidFill>
                <a:round/>
              </a:ln>
              <a:effectLst>
                <a:outerShdw blurRad="63500" dist="889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900" b="1" i="0" u="none" strike="noStrike" kern="1200" baseline="0">
                    <a:solidFill>
                      <a:schemeClr val="bg1"/>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lt1">
                          <a:lumMod val="50000"/>
                        </a:schemeClr>
                      </a:solidFill>
                      <a:round/>
                    </a:ln>
                    <a:effectLst/>
                  </c:spPr>
                </c15:leaderLines>
              </c:ext>
            </c:extLst>
          </c:dLbls>
          <c:cat>
            <c:strRef>
              <c:f>'Question 2 '!$D$5:$D$19</c:f>
              <c:strCache>
                <c:ptCount val="14"/>
                <c:pt idx="0">
                  <c:v>&lt;13</c:v>
                </c:pt>
                <c:pt idx="1">
                  <c:v>13-17</c:v>
                </c:pt>
                <c:pt idx="2">
                  <c:v>18-22</c:v>
                </c:pt>
                <c:pt idx="3">
                  <c:v>23-27</c:v>
                </c:pt>
                <c:pt idx="4">
                  <c:v>28-32</c:v>
                </c:pt>
                <c:pt idx="5">
                  <c:v>33-37</c:v>
                </c:pt>
                <c:pt idx="6">
                  <c:v>38-42</c:v>
                </c:pt>
                <c:pt idx="7">
                  <c:v>43-47</c:v>
                </c:pt>
                <c:pt idx="8">
                  <c:v>48-52</c:v>
                </c:pt>
                <c:pt idx="9">
                  <c:v>53-57</c:v>
                </c:pt>
                <c:pt idx="10">
                  <c:v>58-62</c:v>
                </c:pt>
                <c:pt idx="11">
                  <c:v>63-67</c:v>
                </c:pt>
                <c:pt idx="12">
                  <c:v>68-72</c:v>
                </c:pt>
                <c:pt idx="13">
                  <c:v>73-77</c:v>
                </c:pt>
              </c:strCache>
            </c:strRef>
          </c:cat>
          <c:val>
            <c:numRef>
              <c:f>'Question 2 '!$F$5:$F$19</c:f>
              <c:numCache>
                <c:formatCode>"$"#,##0;[Red]"$"#,##0</c:formatCode>
                <c:ptCount val="14"/>
                <c:pt idx="1">
                  <c:v>1698.950000000001</c:v>
                </c:pt>
                <c:pt idx="2">
                  <c:v>9816.6999999999953</c:v>
                </c:pt>
                <c:pt idx="3">
                  <c:v>6176.4999999999982</c:v>
                </c:pt>
                <c:pt idx="4">
                  <c:v>2612.7499999999973</c:v>
                </c:pt>
                <c:pt idx="5">
                  <c:v>486.94999999999982</c:v>
                </c:pt>
                <c:pt idx="6">
                  <c:v>278.39999999999998</c:v>
                </c:pt>
                <c:pt idx="7">
                  <c:v>19.849999999999998</c:v>
                </c:pt>
                <c:pt idx="8">
                  <c:v>29.799999999999997</c:v>
                </c:pt>
                <c:pt idx="11">
                  <c:v>29.849999999999998</c:v>
                </c:pt>
              </c:numCache>
            </c:numRef>
          </c:val>
          <c:extLst>
            <c:ext xmlns:c16="http://schemas.microsoft.com/office/drawing/2014/chart" uri="{C3380CC4-5D6E-409C-BE32-E72D297353CC}">
              <c16:uniqueId val="{00000001-9211-4D9D-9AE5-0236714B5BA0}"/>
            </c:ext>
          </c:extLst>
        </c:ser>
        <c:dLbls>
          <c:showLegendKey val="0"/>
          <c:showVal val="1"/>
          <c:showCatName val="0"/>
          <c:showSerName val="0"/>
          <c:showPercent val="0"/>
          <c:showBubbleSize val="0"/>
        </c:dLbls>
        <c:gapWidth val="92"/>
        <c:gapDepth val="72"/>
        <c:shape val="box"/>
        <c:axId val="953942479"/>
        <c:axId val="953950799"/>
        <c:axId val="0"/>
      </c:bar3DChart>
      <c:catAx>
        <c:axId val="953942479"/>
        <c:scaling>
          <c:orientation val="minMax"/>
        </c:scaling>
        <c:delete val="0"/>
        <c:axPos val="b"/>
        <c:numFmt formatCode="General" sourceLinked="1"/>
        <c:majorTickMark val="in"/>
        <c:minorTickMark val="none"/>
        <c:tickLblPos val="nextTo"/>
        <c:spPr>
          <a:noFill/>
          <a:ln>
            <a:solidFill>
              <a:schemeClr val="accent1"/>
            </a:solidFill>
          </a:ln>
          <a:effectLst/>
        </c:spPr>
        <c:txPr>
          <a:bodyPr rot="-60000000" spcFirstLastPara="1" vertOverflow="ellipsis" vert="horz" wrap="square" anchor="ctr" anchorCtr="1"/>
          <a:lstStyle/>
          <a:p>
            <a:pPr>
              <a:defRPr sz="900" b="0" i="0" u="none" strike="noStrike" kern="1200" baseline="0">
                <a:ln w="6350" cap="flat">
                  <a:solidFill>
                    <a:schemeClr val="tx1">
                      <a:alpha val="17000"/>
                    </a:schemeClr>
                  </a:solidFill>
                </a:ln>
                <a:solidFill>
                  <a:schemeClr val="tx1">
                    <a:lumMod val="95000"/>
                    <a:lumOff val="5000"/>
                    <a:alpha val="89000"/>
                  </a:schemeClr>
                </a:solidFill>
                <a:latin typeface="+mn-lt"/>
                <a:ea typeface="+mn-ea"/>
                <a:cs typeface="+mn-cs"/>
              </a:defRPr>
            </a:pPr>
            <a:endParaRPr lang="en-US"/>
          </a:p>
        </c:txPr>
        <c:crossAx val="953950799"/>
        <c:crosses val="autoZero"/>
        <c:auto val="1"/>
        <c:lblAlgn val="ctr"/>
        <c:lblOffset val="100"/>
        <c:noMultiLvlLbl val="0"/>
      </c:catAx>
      <c:valAx>
        <c:axId val="953950799"/>
        <c:scaling>
          <c:orientation val="minMax"/>
          <c:min val="0"/>
        </c:scaling>
        <c:delete val="1"/>
        <c:axPos val="l"/>
        <c:numFmt formatCode="&quot;$&quot;#,##0;[Red]&quot;$&quot;#,##0" sourceLinked="1"/>
        <c:majorTickMark val="out"/>
        <c:minorTickMark val="none"/>
        <c:tickLblPos val="nextTo"/>
        <c:crossAx val="953942479"/>
        <c:crosses val="autoZero"/>
        <c:crossBetween val="between"/>
      </c:valAx>
      <c:spPr>
        <a:solidFill>
          <a:schemeClr val="bg1">
            <a:lumMod val="50000"/>
            <a:alpha val="57000"/>
          </a:schemeClr>
        </a:solidFill>
        <a:ln w="19050">
          <a:solidFill>
            <a:schemeClr val="tx1"/>
          </a:solidFill>
        </a:ln>
        <a:effectLst/>
      </c:spPr>
    </c:plotArea>
    <c:legend>
      <c:legendPos val="r"/>
      <c:legendEntry>
        <c:idx val="0"/>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Entry>
      <c:legendEntry>
        <c:idx val="1"/>
        <c:txPr>
          <a:bodyPr rot="0" spcFirstLastPara="1" vertOverflow="ellipsis" vert="horz" wrap="square" anchor="ctr" anchorCtr="1"/>
          <a:lstStyle/>
          <a:p>
            <a:pPr>
              <a:defRPr sz="900" b="0" i="0" u="none" strike="noStrike" kern="1200" baseline="0">
                <a:solidFill>
                  <a:schemeClr val="tx1"/>
                </a:solidFill>
                <a:latin typeface="+mn-lt"/>
                <a:ea typeface="+mn-ea"/>
                <a:cs typeface="+mn-cs"/>
              </a:defRPr>
            </a:pPr>
            <a:endParaRPr lang="en-US"/>
          </a:p>
        </c:txPr>
      </c:legendEntry>
      <c:layout>
        <c:manualLayout>
          <c:xMode val="edge"/>
          <c:yMode val="edge"/>
          <c:x val="0.91809741695800362"/>
          <c:y val="0.33566002427373115"/>
          <c:w val="5.4782478957317061E-2"/>
          <c:h val="0.10250641221100211"/>
        </c:manualLayout>
      </c:layout>
      <c:overlay val="1"/>
      <c:spPr>
        <a:solidFill>
          <a:schemeClr val="bg2">
            <a:lumMod val="90000"/>
          </a:schemeClr>
        </a:solidFill>
        <a:ln>
          <a:noFill/>
        </a:ln>
        <a:effectLst>
          <a:outerShdw blurRad="50800" dist="38100" dir="2700000" algn="tl" rotWithShape="0">
            <a:schemeClr val="accent1">
              <a:lumMod val="75000"/>
              <a:alpha val="40000"/>
            </a:schemeClr>
          </a:outerShdw>
        </a:effectLst>
      </c:spPr>
      <c:txPr>
        <a:bodyPr rot="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legend>
    <c:plotVisOnly val="1"/>
    <c:dispBlanksAs val="gap"/>
    <c:showDLblsOverMax val="0"/>
  </c:chart>
  <c:spPr>
    <a:noFill/>
    <a:ln w="6350" cap="flat" cmpd="sng" algn="ctr">
      <a:noFill/>
      <a:round/>
    </a:ln>
    <a:effectLst/>
  </c:spPr>
  <c:txPr>
    <a:bodyPr/>
    <a:lstStyle/>
    <a:p>
      <a:pPr>
        <a:defRPr>
          <a:solidFill>
            <a:schemeClr val="bg1"/>
          </a:solidFill>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r>
              <a:rPr lang="en-US"/>
              <a:t>Cumulative Cash Flow (Average User)</a:t>
            </a:r>
          </a:p>
        </c:rich>
      </c:tx>
      <c:layout>
        <c:manualLayout>
          <c:xMode val="edge"/>
          <c:yMode val="edge"/>
          <c:x val="0.30164798945286753"/>
          <c:y val="5.1261022147512457E-2"/>
        </c:manualLayout>
      </c:layout>
      <c:overlay val="0"/>
      <c:spPr>
        <a:noFill/>
        <a:ln>
          <a:noFill/>
        </a:ln>
        <a:effectLst/>
      </c:spPr>
      <c:txPr>
        <a:bodyPr rot="0" spcFirstLastPara="1" vertOverflow="ellipsis" vert="horz" wrap="square" anchor="ctr" anchorCtr="1"/>
        <a:lstStyle/>
        <a:p>
          <a:pPr>
            <a:defRPr sz="1500" b="1" i="0" u="none" strike="noStrike" kern="1200" cap="all" spc="100" normalizeH="0" baseline="0">
              <a:solidFill>
                <a:schemeClr val="lt1"/>
              </a:solidFill>
              <a:latin typeface="+mn-lt"/>
              <a:ea typeface="+mn-ea"/>
              <a:cs typeface="+mn-cs"/>
            </a:defRPr>
          </a:pPr>
          <a:endParaRPr lang="en-US"/>
        </a:p>
      </c:txPr>
    </c:title>
    <c:autoTitleDeleted val="0"/>
    <c:plotArea>
      <c:layout>
        <c:manualLayout>
          <c:layoutTarget val="inner"/>
          <c:xMode val="edge"/>
          <c:yMode val="edge"/>
          <c:x val="3.3823939030297984E-2"/>
          <c:y val="0.1472598211605356"/>
          <c:w val="0.93839824002741123"/>
          <c:h val="0.77135017725114785"/>
        </c:manualLayout>
      </c:layout>
      <c:barChart>
        <c:barDir val="col"/>
        <c:grouping val="clustered"/>
        <c:varyColors val="0"/>
        <c:ser>
          <c:idx val="0"/>
          <c:order val="0"/>
          <c:spPr>
            <a:solidFill>
              <a:schemeClr val="accent1">
                <a:lumMod val="60000"/>
                <a:lumOff val="40000"/>
              </a:schemeClr>
            </a:solidFill>
            <a:ln>
              <a:noFill/>
            </a:ln>
            <a:effectLst>
              <a:innerShdw blurRad="63500" dist="50800" dir="8100000">
                <a:schemeClr val="accent1">
                  <a:lumMod val="50000"/>
                  <a:alpha val="68000"/>
                </a:schemeClr>
              </a:innerShdw>
            </a:effectLst>
          </c:spPr>
          <c:invertIfNegative val="0"/>
          <c:dPt>
            <c:idx val="0"/>
            <c:invertIfNegative val="0"/>
            <c:bubble3D val="0"/>
            <c:spPr>
              <a:solidFill>
                <a:srgbClr val="FF3300"/>
              </a:solidFill>
              <a:ln>
                <a:noFill/>
              </a:ln>
              <a:effectLst>
                <a:innerShdw blurRad="63500" dist="50800" dir="8100000">
                  <a:schemeClr val="accent1">
                    <a:lumMod val="50000"/>
                    <a:alpha val="68000"/>
                  </a:schemeClr>
                </a:innerShdw>
              </a:effectLst>
            </c:spPr>
            <c:extLst>
              <c:ext xmlns:c16="http://schemas.microsoft.com/office/drawing/2014/chart" uri="{C3380CC4-5D6E-409C-BE32-E72D297353CC}">
                <c16:uniqueId val="{00000001-3B77-4A4E-81AD-12C3682E930C}"/>
              </c:ext>
            </c:extLst>
          </c:dPt>
          <c:dLbls>
            <c:dLbl>
              <c:idx val="0"/>
              <c:layout>
                <c:manualLayout>
                  <c:x val="-3.7002778801855851E-3"/>
                  <c:y val="-1.3333070866141732E-2"/>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1-3B77-4A4E-81AD-12C3682E930C}"/>
                </c:ext>
              </c:extLst>
            </c:dLbl>
            <c:dLbl>
              <c:idx val="1"/>
              <c:layout>
                <c:manualLayout>
                  <c:x val="0"/>
                  <c:y val="-0.04"/>
                </c:manualLayout>
              </c:layout>
              <c:dLblPos val="outEnd"/>
              <c:showLegendKey val="0"/>
              <c:showVal val="1"/>
              <c:showCatName val="0"/>
              <c:showSerName val="0"/>
              <c:showPercent val="0"/>
              <c:showBubbleSize val="0"/>
              <c:extLst>
                <c:ext xmlns:c15="http://schemas.microsoft.com/office/drawing/2012/chart" uri="{CE6537A1-D6FC-4f65-9D91-7224C49458BB}">
                  <c15:layout/>
                </c:ext>
                <c:ext xmlns:c16="http://schemas.microsoft.com/office/drawing/2014/chart" uri="{C3380CC4-5D6E-409C-BE32-E72D297353CC}">
                  <c16:uniqueId val="{00000002-3B77-4A4E-81AD-12C3682E930C}"/>
                </c:ext>
              </c:extLst>
            </c:dLbl>
            <c:numFmt formatCode="&quot;$&quot;#,##0;[Red]&quot;$&quot;#,##0" sourceLinked="0"/>
            <c:spPr>
              <a:solidFill>
                <a:schemeClr val="accent1"/>
              </a:solidFill>
              <a:ln>
                <a:noFill/>
              </a:ln>
              <a:effectLst/>
            </c:spPr>
            <c:txPr>
              <a:bodyPr rot="0" spcFirstLastPara="1" vertOverflow="ellipsis" horzOverflow="clip" vert="horz" wrap="square" lIns="0" tIns="0" rIns="0" bIns="18288" anchor="ctr" anchorCtr="1">
                <a:spAutoFit/>
              </a:bodyPr>
              <a:lstStyle/>
              <a:p>
                <a:pPr>
                  <a:defRPr sz="900" b="0" i="0" u="none" strike="noStrike" kern="1200" baseline="0">
                    <a:solidFill>
                      <a:schemeClr val="lt1"/>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pPr xmlns:c15="http://schemas.microsoft.com/office/drawing/2012/chart">
                  <a:prstGeom prst="rect">
                    <a:avLst/>
                  </a:prstGeom>
                  <a:solidFill>
                    <a:schemeClr val="accent1">
                      <a:alpha val="70000"/>
                    </a:schemeClr>
                  </a:solidFill>
                  <a:ln>
                    <a:noFill/>
                  </a:ln>
                </c15:spPr>
                <c15:layout/>
                <c15:showLeaderLines val="1"/>
                <c15:leaderLines>
                  <c:spPr>
                    <a:ln w="9525">
                      <a:solidFill>
                        <a:schemeClr val="accent1">
                          <a:lumMod val="60000"/>
                          <a:lumOff val="40000"/>
                        </a:schemeClr>
                      </a:solidFill>
                    </a:ln>
                    <a:effectLst/>
                  </c:spPr>
                </c15:leaderLines>
              </c:ext>
            </c:extLst>
          </c:dLbls>
          <c:trendline>
            <c:spPr>
              <a:ln w="28575" cap="rnd">
                <a:solidFill>
                  <a:schemeClr val="lt1">
                    <a:alpha val="50000"/>
                  </a:schemeClr>
                </a:solidFill>
                <a:round/>
              </a:ln>
              <a:effectLst/>
            </c:spPr>
            <c:trendlineType val="linear"/>
            <c:dispRSqr val="0"/>
            <c:dispEq val="0"/>
          </c:trendline>
          <c:trendline>
            <c:spPr>
              <a:ln w="28575" cap="rnd">
                <a:solidFill>
                  <a:schemeClr val="lt1">
                    <a:alpha val="50000"/>
                  </a:schemeClr>
                </a:solidFill>
                <a:round/>
              </a:ln>
              <a:effectLst/>
            </c:spPr>
            <c:trendlineType val="linear"/>
            <c:dispRSqr val="1"/>
            <c:dispEq val="0"/>
            <c:trendlineLbl>
              <c:layout>
                <c:manualLayout>
                  <c:x val="2.4972462233702201E-2"/>
                  <c:y val="-0.16854050547052404"/>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lt1"/>
                      </a:solidFill>
                      <a:latin typeface="+mn-lt"/>
                      <a:ea typeface="+mn-ea"/>
                      <a:cs typeface="+mn-cs"/>
                    </a:defRPr>
                  </a:pPr>
                  <a:endParaRPr lang="en-US"/>
                </a:p>
              </c:txPr>
            </c:trendlineLbl>
          </c:trendline>
          <c:val>
            <c:numRef>
              <c:f>'Question 3'!$A$1:$A$24</c:f>
              <c:numCache>
                <c:formatCode>"$"#,##0.00</c:formatCode>
                <c:ptCount val="24"/>
                <c:pt idx="0">
                  <c:v>-10</c:v>
                </c:pt>
                <c:pt idx="1">
                  <c:v>-5.0000000000000711E-2</c:v>
                </c:pt>
                <c:pt idx="2">
                  <c:v>9.8999999999999986</c:v>
                </c:pt>
                <c:pt idx="3">
                  <c:v>19.849999999999998</c:v>
                </c:pt>
                <c:pt idx="4">
                  <c:v>29.799999999999997</c:v>
                </c:pt>
                <c:pt idx="5">
                  <c:v>39.75</c:v>
                </c:pt>
                <c:pt idx="6">
                  <c:v>49.7</c:v>
                </c:pt>
                <c:pt idx="7">
                  <c:v>59.650000000000006</c:v>
                </c:pt>
                <c:pt idx="8">
                  <c:v>69.600000000000009</c:v>
                </c:pt>
                <c:pt idx="9">
                  <c:v>79.550000000000011</c:v>
                </c:pt>
                <c:pt idx="10">
                  <c:v>89.500000000000014</c:v>
                </c:pt>
                <c:pt idx="11">
                  <c:v>99.450000000000017</c:v>
                </c:pt>
                <c:pt idx="12">
                  <c:v>109.40000000000002</c:v>
                </c:pt>
                <c:pt idx="13">
                  <c:v>119.35000000000002</c:v>
                </c:pt>
                <c:pt idx="14">
                  <c:v>129.30000000000001</c:v>
                </c:pt>
                <c:pt idx="15">
                  <c:v>139.25</c:v>
                </c:pt>
                <c:pt idx="16">
                  <c:v>149.19999999999999</c:v>
                </c:pt>
                <c:pt idx="17">
                  <c:v>159.14999999999998</c:v>
                </c:pt>
                <c:pt idx="18">
                  <c:v>169.09999999999997</c:v>
                </c:pt>
                <c:pt idx="19">
                  <c:v>179.04999999999995</c:v>
                </c:pt>
                <c:pt idx="20">
                  <c:v>188.99999999999994</c:v>
                </c:pt>
                <c:pt idx="21">
                  <c:v>198.94999999999993</c:v>
                </c:pt>
                <c:pt idx="22">
                  <c:v>208.89999999999992</c:v>
                </c:pt>
                <c:pt idx="23">
                  <c:v>218.84999999999991</c:v>
                </c:pt>
              </c:numCache>
            </c:numRef>
          </c:val>
          <c:extLst>
            <c:ext xmlns:c16="http://schemas.microsoft.com/office/drawing/2014/chart" uri="{C3380CC4-5D6E-409C-BE32-E72D297353CC}">
              <c16:uniqueId val="{00000003-3B77-4A4E-81AD-12C3682E930C}"/>
            </c:ext>
          </c:extLst>
        </c:ser>
        <c:dLbls>
          <c:dLblPos val="outEnd"/>
          <c:showLegendKey val="0"/>
          <c:showVal val="1"/>
          <c:showCatName val="0"/>
          <c:showSerName val="0"/>
          <c:showPercent val="0"/>
          <c:showBubbleSize val="0"/>
        </c:dLbls>
        <c:gapWidth val="112"/>
        <c:overlap val="-19"/>
        <c:axId val="1024760319"/>
        <c:axId val="1024748671"/>
      </c:barChart>
      <c:catAx>
        <c:axId val="1024760319"/>
        <c:scaling>
          <c:orientation val="minMax"/>
        </c:scaling>
        <c:delete val="0"/>
        <c:axPos val="b"/>
        <c:majorGridlines>
          <c:spPr>
            <a:ln w="9525" cap="flat" cmpd="sng" algn="ctr">
              <a:solidFill>
                <a:schemeClr val="lt1">
                  <a:alpha val="25000"/>
                </a:schemeClr>
              </a:solidFill>
              <a:round/>
            </a:ln>
            <a:effectLst/>
          </c:spPr>
        </c:majorGridlines>
        <c:numFmt formatCode="#,##0" sourceLinked="0"/>
        <c:majorTickMark val="none"/>
        <c:minorTickMark val="none"/>
        <c:tickLblPos val="nextTo"/>
        <c:spPr>
          <a:noFill/>
          <a:ln w="3175" cap="flat" cmpd="sng" algn="ctr">
            <a:solidFill>
              <a:schemeClr val="accent1">
                <a:lumMod val="60000"/>
                <a:lumOff val="40000"/>
              </a:schemeClr>
            </a:solidFill>
            <a:round/>
          </a:ln>
          <a:effectLst/>
        </c:spPr>
        <c:txPr>
          <a:bodyPr rot="-60000000" spcFirstLastPara="1" vertOverflow="ellipsis" vert="horz" wrap="square" anchor="ctr" anchorCtr="1"/>
          <a:lstStyle/>
          <a:p>
            <a:pPr>
              <a:defRPr sz="800" b="0" i="0" u="none" strike="noStrike" kern="1200" cap="all" spc="150" normalizeH="0" baseline="0">
                <a:solidFill>
                  <a:schemeClr val="lt1"/>
                </a:solidFill>
                <a:latin typeface="+mn-lt"/>
                <a:ea typeface="+mn-ea"/>
                <a:cs typeface="+mn-cs"/>
              </a:defRPr>
            </a:pPr>
            <a:endParaRPr lang="en-US"/>
          </a:p>
        </c:txPr>
        <c:crossAx val="1024748671"/>
        <c:crosses val="autoZero"/>
        <c:auto val="1"/>
        <c:lblAlgn val="ctr"/>
        <c:lblOffset val="100"/>
        <c:noMultiLvlLbl val="0"/>
      </c:catAx>
      <c:valAx>
        <c:axId val="1024748671"/>
        <c:scaling>
          <c:orientation val="minMax"/>
          <c:max val="250"/>
          <c:min val="-10"/>
        </c:scaling>
        <c:delete val="1"/>
        <c:axPos val="l"/>
        <c:numFmt formatCode="&quot;$&quot;#,##0.00;[Red]&quot;$&quot;#,##0.00" sourceLinked="0"/>
        <c:majorTickMark val="in"/>
        <c:minorTickMark val="none"/>
        <c:tickLblPos val="nextTo"/>
        <c:crossAx val="1024760319"/>
        <c:crosses val="autoZero"/>
        <c:crossBetween val="between"/>
      </c:valAx>
      <c:spPr>
        <a:noFill/>
        <a:ln>
          <a:noFill/>
        </a:ln>
        <a:effectLst/>
      </c:spPr>
    </c:plotArea>
    <c:plotVisOnly val="1"/>
    <c:dispBlanksAs val="gap"/>
    <c:showDLblsOverMax val="0"/>
  </c:chart>
  <c:spPr>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a:ln w="12700" cap="flat" cmpd="sng" algn="ctr">
      <a:solidFill>
        <a:schemeClr val="tx1">
          <a:alpha val="80000"/>
        </a:schemeClr>
      </a:solidFill>
      <a:round/>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[Illustrative Data Dump V.13.xlsx]PT Subs Growth!PivotTable5</c:name>
    <c:fmtId val="5"/>
  </c:pivotSource>
  <c:chart>
    <c:title>
      <c:tx>
        <c:rich>
          <a:bodyPr rot="0" spcFirstLastPara="1" vertOverflow="ellipsis" vert="horz" wrap="square" anchor="ctr" anchorCtr="1"/>
          <a:lstStyle/>
          <a:p>
            <a:pPr>
              <a:defRPr sz="1800" b="1" i="0" u="sng" strike="noStrike" kern="1200" baseline="0">
                <a:solidFill>
                  <a:schemeClr val="bg1"/>
                </a:solidFill>
                <a:latin typeface="+mn-lt"/>
                <a:ea typeface="+mn-ea"/>
                <a:cs typeface="+mn-cs"/>
              </a:defRPr>
            </a:pPr>
            <a:r>
              <a:rPr lang="en-US" b="1" i="0" u="sng">
                <a:solidFill>
                  <a:schemeClr val="bg1"/>
                </a:solidFill>
              </a:rPr>
              <a:t>Subscription Growth</a:t>
            </a:r>
          </a:p>
        </c:rich>
      </c:tx>
      <c:layout/>
      <c:overlay val="0"/>
      <c:spPr>
        <a:noFill/>
        <a:ln>
          <a:noFill/>
        </a:ln>
        <a:effectLst/>
      </c:spPr>
      <c:txPr>
        <a:bodyPr rot="0" spcFirstLastPara="1" vertOverflow="ellipsis" vert="horz" wrap="square" anchor="ctr" anchorCtr="1"/>
        <a:lstStyle/>
        <a:p>
          <a:pPr>
            <a:defRPr sz="1800" b="1" i="0" u="sng" strike="noStrike" kern="1200" baseline="0">
              <a:solidFill>
                <a:schemeClr val="bg1"/>
              </a:solidFill>
              <a:latin typeface="+mn-lt"/>
              <a:ea typeface="+mn-ea"/>
              <a:cs typeface="+mn-cs"/>
            </a:defRPr>
          </a:pPr>
          <a:endParaRPr lang="en-US"/>
        </a:p>
      </c:txPr>
    </c:title>
    <c:autoTitleDeleted val="0"/>
    <c:pivotFmts>
      <c:pivotFmt>
        <c:idx val="0"/>
      </c:pivotFmt>
      <c:pivotFmt>
        <c:idx val="1"/>
      </c:pivotFmt>
      <c:pivotFmt>
        <c:idx val="2"/>
        <c:dLbl>
          <c:idx val="0"/>
          <c:showLegendKey val="0"/>
          <c:showVal val="1"/>
          <c:showCatName val="0"/>
          <c:showSerName val="0"/>
          <c:showPercent val="0"/>
          <c:showBubbleSize val="0"/>
          <c:extLst>
            <c:ext xmlns:c15="http://schemas.microsoft.com/office/drawing/2012/chart" uri="{CE6537A1-D6FC-4f65-9D91-7224C49458BB}"/>
          </c:extLst>
        </c:dLbl>
      </c:pivotFmt>
      <c:pivotFmt>
        <c:idx val="3"/>
        <c:dLbl>
          <c:idx val="0"/>
          <c:showLegendKey val="0"/>
          <c:showVal val="1"/>
          <c:showCatName val="0"/>
          <c:showSerName val="0"/>
          <c:showPercent val="0"/>
          <c:showBubbleSize val="0"/>
          <c:extLst>
            <c:ext xmlns:c15="http://schemas.microsoft.com/office/drawing/2012/chart" uri="{CE6537A1-D6FC-4f65-9D91-7224C49458BB}"/>
          </c:extLst>
        </c:dLbl>
      </c:pivotFmt>
      <c:pivotFmt>
        <c:idx val="4"/>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pPr>
            <a:solidFill>
              <a:schemeClr val="accent1">
                <a:alpha val="85000"/>
              </a:schemeClr>
            </a:solidFill>
            <a:ln>
              <a:no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alpha val="85000"/>
            </a:schemeClr>
          </a:solidFill>
          <a:ln w="9525" cap="flat" cmpd="sng" algn="ctr">
            <a:solidFill>
              <a:schemeClr val="accent1">
                <a:lumMod val="75000"/>
              </a:schemeClr>
            </a:solidFill>
            <a:round/>
          </a:ln>
          <a:effectLst/>
          <a:sp3d contourW="9525">
            <a:contourClr>
              <a:schemeClr val="accent1">
                <a:lumMod val="75000"/>
              </a:schemeClr>
            </a:contourClr>
          </a:sp3d>
        </c:spPr>
        <c:marker>
          <c:spPr>
            <a:solidFill>
              <a:schemeClr val="accent1">
                <a:alpha val="85000"/>
              </a:schemeClr>
            </a:solidFill>
            <a:ln>
              <a:noFill/>
            </a:ln>
            <a:effectLst/>
          </c:spPr>
        </c:marker>
        <c:dLbl>
          <c:idx val="0"/>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alpha val="85000"/>
            </a:schemeClr>
          </a:solidFill>
          <a:ln w="31750" cap="rnd" cmpd="sng" algn="ctr">
            <a:solidFill>
              <a:schemeClr val="accent1">
                <a:alpha val="8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alpha val="85000"/>
            </a:schemeClr>
          </a:solidFill>
          <a:ln w="31750" cap="rnd" cmpd="sng" algn="ctr">
            <a:solidFill>
              <a:schemeClr val="accent1">
                <a:alpha val="85000"/>
              </a:schemeClr>
            </a:solidFill>
            <a:round/>
          </a:ln>
          <a:effectLst/>
        </c:spPr>
        <c:marker>
          <c:symbol val="none"/>
        </c:marker>
      </c:pivotFmt>
      <c:pivotFmt>
        <c:idx val="8"/>
        <c:spPr>
          <a:solidFill>
            <a:schemeClr val="accent1">
              <a:alpha val="85000"/>
            </a:schemeClr>
          </a:solidFill>
          <a:ln w="31750" cap="rnd" cmpd="sng" algn="ctr">
            <a:solidFill>
              <a:schemeClr val="accent1">
                <a:alpha val="85000"/>
              </a:schemeClr>
            </a:solidFill>
            <a:round/>
          </a:ln>
          <a:effectLst/>
        </c:spPr>
        <c:marker>
          <c:symbol val="circle"/>
          <c:size val="4"/>
          <c:spPr>
            <a:solidFill>
              <a:schemeClr val="tx1"/>
            </a:solidFill>
            <a:ln>
              <a:noFill/>
            </a:ln>
            <a:effectLst/>
          </c:spPr>
        </c:marker>
      </c:pivotFmt>
      <c:pivotFmt>
        <c:idx val="9"/>
        <c:spPr>
          <a:solidFill>
            <a:schemeClr val="accent1">
              <a:alpha val="85000"/>
            </a:schemeClr>
          </a:solidFill>
          <a:ln w="31750" cap="rnd" cmpd="sng" algn="ctr">
            <a:solidFill>
              <a:schemeClr val="accent1">
                <a:alpha val="85000"/>
              </a:schemeClr>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dk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alpha val="85000"/>
            </a:schemeClr>
          </a:solidFill>
          <a:ln w="31750" cap="rnd" cmpd="sng" algn="ctr">
            <a:solidFill>
              <a:schemeClr val="accent1">
                <a:alpha val="85000"/>
              </a:schemeClr>
            </a:solidFill>
            <a:round/>
          </a:ln>
          <a:effectLst/>
        </c:spPr>
        <c:marker>
          <c:symbol val="circle"/>
          <c:size val="4"/>
          <c:spPr>
            <a:solidFill>
              <a:schemeClr val="tx1"/>
            </a:solidFill>
            <a:ln>
              <a:noFill/>
            </a:ln>
            <a:effectLst/>
          </c:spPr>
        </c:marker>
      </c:pivotFmt>
      <c:pivotFmt>
        <c:idx val="11"/>
        <c:spPr>
          <a:solidFill>
            <a:schemeClr val="accent1">
              <a:alpha val="85000"/>
            </a:schemeClr>
          </a:solidFill>
          <a:ln w="31750" cap="rnd" cmpd="sng" algn="ctr">
            <a:solidFill>
              <a:schemeClr val="accent1">
                <a:alpha val="85000"/>
              </a:schemeClr>
            </a:solidFill>
            <a:round/>
          </a:ln>
          <a:effectLst/>
        </c:spPr>
        <c:marker>
          <c:symbol val="circle"/>
          <c:size val="4"/>
          <c:spPr>
            <a:solidFill>
              <a:schemeClr val="tx1"/>
            </a:solidFill>
            <a:ln>
              <a:noFill/>
            </a:ln>
            <a:effectLst/>
          </c:spPr>
        </c:marker>
      </c:pivotFmt>
    </c:pivotFmts>
    <c:plotArea>
      <c:layout/>
      <c:lineChart>
        <c:grouping val="standard"/>
        <c:varyColors val="0"/>
        <c:ser>
          <c:idx val="0"/>
          <c:order val="0"/>
          <c:tx>
            <c:strRef>
              <c:f>'PT Subs Growth'!$C$3:$C$4</c:f>
              <c:strCache>
                <c:ptCount val="1"/>
                <c:pt idx="0">
                  <c:v>Total</c:v>
                </c:pt>
              </c:strCache>
            </c:strRef>
          </c:tx>
          <c:spPr>
            <a:ln w="31750" cap="rnd">
              <a:solidFill>
                <a:schemeClr val="accent1">
                  <a:alpha val="85000"/>
                </a:schemeClr>
              </a:solidFill>
              <a:round/>
            </a:ln>
            <a:effectLst/>
          </c:spPr>
          <c:marker>
            <c:symbol val="circle"/>
            <c:size val="4"/>
            <c:spPr>
              <a:solidFill>
                <a:schemeClr val="tx1"/>
              </a:solidFill>
              <a:ln>
                <a:noFill/>
              </a:ln>
              <a:effectLst/>
            </c:spPr>
          </c:marker>
          <c:trendline>
            <c:spPr>
              <a:ln w="15875" cap="rnd">
                <a:solidFill>
                  <a:schemeClr val="accent4"/>
                </a:solidFill>
                <a:prstDash val="sysDash"/>
              </a:ln>
              <a:effectLst/>
            </c:spPr>
            <c:trendlineType val="movingAvg"/>
            <c:period val="2"/>
            <c:dispRSqr val="0"/>
            <c:dispEq val="0"/>
          </c:trendline>
          <c:cat>
            <c:multiLvlStrRef>
              <c:f>'PT Subs Growth'!$B$5:$B$18</c:f>
              <c:multiLvlStrCache>
                <c:ptCount val="11"/>
                <c:lvl>
                  <c:pt idx="0">
                    <c:v>Mar</c:v>
                  </c:pt>
                  <c:pt idx="1">
                    <c:v>Apr</c:v>
                  </c:pt>
                  <c:pt idx="2">
                    <c:v>May</c:v>
                  </c:pt>
                  <c:pt idx="3">
                    <c:v>Jun</c:v>
                  </c:pt>
                  <c:pt idx="4">
                    <c:v>Jul</c:v>
                  </c:pt>
                  <c:pt idx="5">
                    <c:v>Aug</c:v>
                  </c:pt>
                  <c:pt idx="6">
                    <c:v>Sep</c:v>
                  </c:pt>
                  <c:pt idx="7">
                    <c:v>Oct</c:v>
                  </c:pt>
                  <c:pt idx="8">
                    <c:v>Nov</c:v>
                  </c:pt>
                  <c:pt idx="9">
                    <c:v>Dec</c:v>
                  </c:pt>
                  <c:pt idx="10">
                    <c:v>Jan</c:v>
                  </c:pt>
                </c:lvl>
                <c:lvl>
                  <c:pt idx="0">
                    <c:v>2014</c:v>
                  </c:pt>
                  <c:pt idx="10">
                    <c:v>2015</c:v>
                  </c:pt>
                </c:lvl>
              </c:multiLvlStrCache>
            </c:multiLvlStrRef>
          </c:cat>
          <c:val>
            <c:numRef>
              <c:f>'PT Subs Growth'!$C$5:$C$18</c:f>
              <c:numCache>
                <c:formatCode>#,##0;[Red]#,##0</c:formatCode>
                <c:ptCount val="11"/>
                <c:pt idx="0">
                  <c:v>5</c:v>
                </c:pt>
                <c:pt idx="1">
                  <c:v>49</c:v>
                </c:pt>
                <c:pt idx="2">
                  <c:v>85</c:v>
                </c:pt>
                <c:pt idx="3">
                  <c:v>129</c:v>
                </c:pt>
                <c:pt idx="4">
                  <c:v>350</c:v>
                </c:pt>
                <c:pt idx="5">
                  <c:v>662</c:v>
                </c:pt>
                <c:pt idx="6">
                  <c:v>787</c:v>
                </c:pt>
                <c:pt idx="7">
                  <c:v>1152</c:v>
                </c:pt>
                <c:pt idx="8">
                  <c:v>1012</c:v>
                </c:pt>
                <c:pt idx="9">
                  <c:v>985</c:v>
                </c:pt>
                <c:pt idx="10">
                  <c:v>795</c:v>
                </c:pt>
              </c:numCache>
            </c:numRef>
          </c:val>
          <c:smooth val="0"/>
          <c:extLst>
            <c:ext xmlns:c16="http://schemas.microsoft.com/office/drawing/2014/chart" uri="{C3380CC4-5D6E-409C-BE32-E72D297353CC}">
              <c16:uniqueId val="{00000000-CB2D-49F3-B638-494270764995}"/>
            </c:ext>
          </c:extLst>
        </c:ser>
        <c:dLbls>
          <c:showLegendKey val="0"/>
          <c:showVal val="0"/>
          <c:showCatName val="0"/>
          <c:showSerName val="0"/>
          <c:showPercent val="0"/>
          <c:showBubbleSize val="0"/>
        </c:dLbls>
        <c:marker val="1"/>
        <c:smooth val="0"/>
        <c:axId val="1588092319"/>
        <c:axId val="1588091071"/>
      </c:lineChart>
      <c:catAx>
        <c:axId val="1588092319"/>
        <c:scaling>
          <c:orientation val="minMax"/>
        </c:scaling>
        <c:delete val="0"/>
        <c:axPos val="b"/>
        <c:numFmt formatCode="General" sourceLinked="1"/>
        <c:majorTickMark val="none"/>
        <c:minorTickMark val="none"/>
        <c:tickLblPos val="nextTo"/>
        <c:spPr>
          <a:noFill/>
          <a:ln w="19050" cap="flat" cmpd="sng" algn="ctr">
            <a:solidFill>
              <a:schemeClr val="dk1">
                <a:lumMod val="75000"/>
                <a:lumOff val="25000"/>
              </a:schemeClr>
            </a:solidFill>
            <a:round/>
          </a:ln>
          <a:effectLst/>
        </c:spPr>
        <c:txPr>
          <a:bodyPr rot="-60000000" spcFirstLastPara="1" vertOverflow="ellipsis" vert="horz" wrap="square" anchor="ctr" anchorCtr="1"/>
          <a:lstStyle/>
          <a:p>
            <a:pPr>
              <a:defRPr sz="900" b="0" i="0" u="none" strike="noStrike" kern="1200" cap="all" baseline="0">
                <a:solidFill>
                  <a:schemeClr val="bg1"/>
                </a:solidFill>
                <a:latin typeface="+mn-lt"/>
                <a:ea typeface="+mn-ea"/>
                <a:cs typeface="+mn-cs"/>
              </a:defRPr>
            </a:pPr>
            <a:endParaRPr lang="en-US"/>
          </a:p>
        </c:txPr>
        <c:crossAx val="1588091071"/>
        <c:crosses val="autoZero"/>
        <c:auto val="1"/>
        <c:lblAlgn val="ctr"/>
        <c:lblOffset val="100"/>
        <c:noMultiLvlLbl val="0"/>
      </c:catAx>
      <c:valAx>
        <c:axId val="1588091071"/>
        <c:scaling>
          <c:orientation val="minMax"/>
          <c:max val="1300"/>
          <c:min val="0"/>
        </c:scaling>
        <c:delete val="0"/>
        <c:axPos val="l"/>
        <c:majorGridlines>
          <c:spPr>
            <a:ln w="0" cap="flat" cmpd="sng" algn="ctr">
              <a:solidFill>
                <a:schemeClr val="bg2">
                  <a:alpha val="67000"/>
                </a:schemeClr>
              </a:solidFill>
              <a:round/>
            </a:ln>
            <a:effectLst/>
          </c:spPr>
        </c:majorGridlines>
        <c:numFmt formatCode="#,##0;[Red]#,##0" sourceLinked="1"/>
        <c:majorTickMark val="none"/>
        <c:minorTickMark val="none"/>
        <c:tickLblPos val="nextTo"/>
        <c:spPr>
          <a:noFill/>
          <a:ln>
            <a:solidFill>
              <a:schemeClr val="tx1"/>
            </a:solidFill>
          </a:ln>
          <a:effectLst/>
        </c:spPr>
        <c:txPr>
          <a:bodyPr rot="-60000000" spcFirstLastPara="1" vertOverflow="ellipsis" vert="horz" wrap="square" anchor="ctr" anchorCtr="1"/>
          <a:lstStyle/>
          <a:p>
            <a:pPr>
              <a:defRPr sz="900" b="0" i="0" u="none" strike="noStrike" kern="1200" baseline="0">
                <a:solidFill>
                  <a:schemeClr val="bg1"/>
                </a:solidFill>
                <a:latin typeface="+mn-lt"/>
                <a:ea typeface="+mn-ea"/>
                <a:cs typeface="+mn-cs"/>
              </a:defRPr>
            </a:pPr>
            <a:endParaRPr lang="en-US"/>
          </a:p>
        </c:txPr>
        <c:crossAx val="1588092319"/>
        <c:crosses val="autoZero"/>
        <c:crossBetween val="between"/>
      </c:valAx>
      <c:spPr>
        <a:noFill/>
        <a:ln>
          <a:noFill/>
        </a:ln>
        <a:effectLst/>
      </c:spPr>
    </c:plotArea>
    <c:plotVisOnly val="1"/>
    <c:dispBlanksAs val="gap"/>
    <c:showDLblsOverMax val="0"/>
  </c:chart>
  <c:spPr>
    <a:solidFill>
      <a:srgbClr val="0070C0">
        <a:alpha val="45000"/>
      </a:srgbClr>
    </a:solidFill>
    <a:ln w="6350" cap="flat" cmpd="sng" algn="ctr">
      <a:solidFill>
        <a:schemeClr val="tx1">
          <a:alpha val="81000"/>
        </a:schemeClr>
      </a:solidFill>
      <a:round/>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1">
  <cs:axisTitle>
    <cs:lnRef idx="0"/>
    <cs:fillRef idx="0"/>
    <cs:effectRef idx="0"/>
    <cs:fontRef idx="minor">
      <a:schemeClr val="lt1">
        <a:lumMod val="75000"/>
      </a:schemeClr>
    </cs:fontRef>
    <cs:defRPr sz="900"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lt1"/>
    </cs:fontRef>
    <cs:spPr>
      <a:solidFill>
        <a:schemeClr val="dk1">
          <a:lumMod val="75000"/>
          <a:lumOff val="25000"/>
        </a:schemeClr>
      </a:solidFill>
      <a:ln w="6350" cap="flat" cmpd="sng" algn="ctr">
        <a:solidFill>
          <a:schemeClr val="dk1">
            <a:tint val="75000"/>
          </a:schemeClr>
        </a:solidFill>
        <a:round/>
      </a:ln>
    </cs:spPr>
    <cs:defRPr sz="1000" kern="1200"/>
  </cs:chartArea>
  <cs:dataLabel>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dataLabel>
  <cs:dataLabelCallout>
    <cs:lnRef idx="0"/>
    <cs:fillRef idx="0">
      <cs:styleClr val="auto"/>
    </cs:fillRef>
    <cs:effectRef idx="0"/>
    <cs:fontRef idx="minor">
      <a:schemeClr val="lt1"/>
    </cs:fontRef>
    <cs:spPr>
      <a:solidFill>
        <a:schemeClr val="phClr">
          <a:alpha val="30000"/>
        </a:schemeClr>
      </a:solidFill>
      <a:ln>
        <a:solidFill>
          <a:schemeClr val="lt1">
            <a:alpha val="50000"/>
          </a:schemeClr>
        </a:solidFill>
        <a:round/>
      </a:ln>
      <a:effectLst>
        <a:outerShdw blurRad="63500" dist="88900" dir="2700000" algn="tl" rotWithShape="0">
          <a:prstClr val="black">
            <a:alpha val="40000"/>
          </a:prstClr>
        </a:outerShdw>
      </a:effectLst>
    </cs:spPr>
    <cs:defRPr sz="900" b="1" i="0" u="none" strike="noStrike" kern="1200" baseline="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cs:spPr>
  </cs:dataPoint>
  <cs:dataPoint3D>
    <cs:lnRef idx="0">
      <cs:styleClr val="auto"/>
    </cs:lnRef>
    <cs:fillRef idx="0">
      <cs:styleClr val="auto"/>
    </cs:fillRef>
    <cs:effectRef idx="0"/>
    <cs:fontRef idx="minor">
      <a:schemeClr val="tx1"/>
    </cs:fontRef>
    <cs:spPr>
      <a:solidFill>
        <a:schemeClr val="phClr">
          <a:alpha val="88000"/>
        </a:schemeClr>
      </a:solidFill>
      <a:ln>
        <a:solidFill>
          <a:schemeClr val="phClr">
            <a:lumMod val="50000"/>
          </a:schemeClr>
        </a:solidFill>
      </a:ln>
      <a:scene3d>
        <a:camera prst="orthographicFront"/>
        <a:lightRig rig="threePt" dir="t"/>
      </a:scene3d>
      <a:sp3d prstMaterial="flat"/>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dk1">
            <a:lumMod val="75000"/>
            <a:lumOff val="25000"/>
          </a:schemeClr>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tx1"/>
    </cs:fontRef>
    <cs:spPr>
      <a:solidFill>
        <a:schemeClr val="bg2">
          <a:lumMod val="75000"/>
          <a:alpha val="27000"/>
        </a:schemeClr>
      </a:solidFill>
      <a:sp3d/>
    </cs:spPr>
  </cs:floor>
  <cs:gridlineMajor>
    <cs:lnRef idx="0"/>
    <cs:fillRef idx="0"/>
    <cs:effectRef idx="0"/>
    <cs:fontRef idx="minor">
      <a:schemeClr val="tx1"/>
    </cs:fontRef>
    <cs:spPr>
      <a:ln w="9525">
        <a:solidFill>
          <a:schemeClr val="lt1">
            <a:lumMod val="50000"/>
          </a:schemeClr>
        </a:solidFill>
      </a:ln>
    </cs:spPr>
  </cs:gridlineMajor>
  <cs:gridlineMinor>
    <cs:lnRef idx="0"/>
    <cs:fillRef idx="0"/>
    <cs:effectRef idx="0"/>
    <cs:fontRef idx="minor">
      <a:schemeClr val="tx1"/>
    </cs:fontRef>
    <cs:spPr>
      <a:ln w="9525">
        <a:solidFill>
          <a:schemeClr val="lt1">
            <a:lumMod val="40000"/>
          </a:schemeClr>
        </a:solidFill>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cs:fontRef>
    <cs:defRPr sz="1800" b="0" kern="1200" cap="all"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tx1"/>
    </cs:fontRef>
    <cs:spPr>
      <a:sp3d/>
    </cs:spPr>
  </cs:wall>
</cs:chartStyle>
</file>

<file path=ppt/charts/style2.xml><?xml version="1.0" encoding="utf-8"?>
<cs:chartStyle xmlns:cs="http://schemas.microsoft.com/office/drawing/2012/chartStyle" xmlns:a="http://schemas.openxmlformats.org/drawingml/2006/main" id="214">
  <cs:axisTitle>
    <cs:lnRef idx="0"/>
    <cs:fillRef idx="0"/>
    <cs:effectRef idx="0"/>
    <cs:fontRef idx="minor">
      <a:schemeClr val="lt1"/>
    </cs:fontRef>
    <cs:defRPr sz="900" b="1" kern="1200"/>
  </cs:axisTitle>
  <cs:categoryAxis>
    <cs:lnRef idx="0">
      <cs:styleClr val="0"/>
    </cs:lnRef>
    <cs:fillRef idx="0"/>
    <cs:effectRef idx="0"/>
    <cs:fontRef idx="minor">
      <a:schemeClr val="lt1"/>
    </cs:fontRef>
    <cs:spPr>
      <a:ln w="3175" cap="flat" cmpd="sng" algn="ctr">
        <a:solidFill>
          <a:schemeClr val="phClr">
            <a:lumMod val="60000"/>
            <a:lumOff val="40000"/>
          </a:schemeClr>
        </a:solidFill>
        <a:round/>
      </a:ln>
    </cs:spPr>
    <cs:defRPr sz="800" kern="1200" cap="all" spc="150" normalizeH="0" baseline="0"/>
  </cs:categoryAxis>
  <cs:chartArea>
    <cs:lnRef idx="0">
      <cs:styleClr val="0"/>
    </cs:lnRef>
    <cs:fillRef idx="0">
      <cs:styleClr val="0"/>
    </cs:fillRef>
    <cs:effectRef idx="0"/>
    <cs:fontRef idx="minor">
      <a:schemeClr val="dk1"/>
    </cs:fontRef>
    <cs:spPr>
      <a:solidFill>
        <a:schemeClr val="phClr"/>
      </a:solidFill>
      <a:ln w="9525" cap="flat" cmpd="sng" algn="ctr">
        <a:solidFill>
          <a:schemeClr val="phClr"/>
        </a:solidFill>
        <a:round/>
      </a:ln>
    </cs:spPr>
    <cs:defRPr sz="1000" kern="1200"/>
  </cs:chartArea>
  <cs:dataLabel>
    <cs:lnRef idx="0"/>
    <cs:fillRef idx="0">
      <cs:styleClr val="auto"/>
    </cs:fillRef>
    <cs:effectRef idx="0"/>
    <cs:fontRef idx="minor">
      <a:schemeClr val="lt1"/>
    </cs:fontRef>
    <cs:spPr>
      <a:solidFill>
        <a:schemeClr val="phClr">
          <a:alpha val="70000"/>
        </a:schemeClr>
      </a:solidFill>
    </cs:spPr>
    <cs:defRPr sz="900" kern="1200"/>
  </cs:dataLabel>
  <cs:dataLabelCallout>
    <cs:lnRef idx="0">
      <cs:styleClr val="auto"/>
    </cs:lnRef>
    <cs:fillRef idx="0"/>
    <cs:effectRef idx="0"/>
    <cs:fontRef idx="minor">
      <cs:styleClr val="auto"/>
    </cs:fontRef>
    <cs:spPr>
      <a:solidFill>
        <a:schemeClr val="lt1"/>
      </a:solidFill>
      <a:ln>
        <a:solidFill>
          <a:schemeClr val="ph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pattFill prst="ltUpDiag">
        <a:fgClr>
          <a:schemeClr val="phClr"/>
        </a:fgClr>
        <a:bgClr>
          <a:schemeClr val="lt1"/>
        </a:bgClr>
      </a:pattFill>
    </cs:spPr>
  </cs:dataPoint>
  <cs:dataPoint3D>
    <cs:lnRef idx="0"/>
    <cs:fillRef idx="0">
      <cs:styleClr val="auto"/>
    </cs:fillRef>
    <cs:effectRef idx="0"/>
    <cs:fontRef idx="minor">
      <a:schemeClr val="dk1"/>
    </cs:fontRef>
    <cs:spPr>
      <a:pattFill prst="ltUpDiag">
        <a:fgClr>
          <a:schemeClr val="phClr"/>
        </a:fgClr>
        <a:bgClr>
          <a:schemeClr val="lt1"/>
        </a:bgClr>
      </a:pattFill>
    </cs:spPr>
  </cs:dataPoint3D>
  <cs:dataPointLine>
    <cs:lnRef idx="0">
      <cs:styleClr val="auto"/>
    </cs:lnRef>
    <cs:fillRef idx="0"/>
    <cs:effectRef idx="0">
      <cs:styleClr val="auto"/>
    </cs:effectRef>
    <cs:fontRef idx="minor">
      <a:schemeClr val="dk1"/>
    </cs:fontRef>
    <cs:spPr>
      <a:ln w="34925" cap="rnd">
        <a:solidFill>
          <a:schemeClr val="lt1"/>
        </a:solidFill>
        <a:round/>
      </a:ln>
      <a:effectLst>
        <a:outerShdw dist="25400" dir="2700000" algn="tl" rotWithShape="0">
          <a:schemeClr val="phClr"/>
        </a:outerShdw>
      </a:effectLst>
    </cs:spPr>
  </cs:dataPointLine>
  <cs:dataPointMarker>
    <cs:lnRef idx="0"/>
    <cs:fillRef idx="0">
      <cs:styleClr val="auto"/>
    </cs:fillRef>
    <cs:effectRef idx="0"/>
    <cs:fontRef idx="minor">
      <a:schemeClr val="dk1"/>
    </cs:fontRef>
    <cs:spPr>
      <a:solidFill>
        <a:schemeClr val="phClr"/>
      </a:solidFill>
      <a:ln w="22225">
        <a:solidFill>
          <a:schemeClr val="lt1"/>
        </a:solidFill>
        <a:round/>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styleClr val="0"/>
    </cs:lnRef>
    <cs:fillRef idx="0"/>
    <cs:effectRef idx="0"/>
    <cs:fontRef idx="minor">
      <a:schemeClr val="lt1"/>
    </cs:fontRef>
    <cs:spPr>
      <a:ln w="9525">
        <a:solidFill>
          <a:schemeClr val="phClr">
            <a:lumMod val="60000"/>
            <a:lumOff val="40000"/>
          </a:schemeClr>
        </a:solidFill>
      </a:ln>
    </cs:spPr>
    <cs:defRPr sz="900" kern="1200"/>
  </cs:dataTable>
  <cs:downBar>
    <cs:lnRef idx="0">
      <cs:styleClr val="0"/>
    </cs:lnRef>
    <cs:fillRef idx="0"/>
    <cs:effectRef idx="0"/>
    <cs:fontRef idx="minor">
      <a:schemeClr val="dk1"/>
    </cs:fontRef>
    <cs:spPr>
      <a:solidFill>
        <a:schemeClr val="dk1">
          <a:lumMod val="35000"/>
          <a:lumOff val="65000"/>
        </a:schemeClr>
      </a:solidFill>
      <a:ln w="9525">
        <a:solidFill>
          <a:schemeClr val="phClr">
            <a:lumMod val="60000"/>
            <a:lumOff val="40000"/>
          </a:schemeClr>
        </a:solidFill>
      </a:ln>
    </cs:spPr>
  </cs:downBar>
  <cs:dropLine>
    <cs:lnRef idx="0">
      <cs:styleClr val="0"/>
    </cs:lnRef>
    <cs:fillRef idx="0"/>
    <cs:effectRef idx="0"/>
    <cs:fontRef idx="minor">
      <a:schemeClr val="dk1"/>
    </cs:fontRef>
    <cs:spPr>
      <a:ln w="9525">
        <a:solidFill>
          <a:schemeClr val="phClr">
            <a:lumMod val="60000"/>
            <a:lumOff val="40000"/>
          </a:schemeClr>
        </a:solidFill>
        <a:prstDash val="dash"/>
      </a:ln>
    </cs:spPr>
  </cs:dropLine>
  <cs:errorBar>
    <cs:lnRef idx="0">
      <cs:styleClr val="0"/>
    </cs:lnRef>
    <cs:fillRef idx="0"/>
    <cs:effectRef idx="0"/>
    <cs:fontRef idx="minor">
      <a:schemeClr val="dk1"/>
    </cs:fontRef>
    <cs:spPr>
      <a:ln w="9525">
        <a:solidFill>
          <a:schemeClr val="phClr">
            <a:lumMod val="60000"/>
            <a:lumOff val="40000"/>
          </a:schemeClr>
        </a:solidFill>
        <a:round/>
      </a:ln>
      <a:effectLst>
        <a:glow rad="25400">
          <a:schemeClr val="lt1"/>
        </a:glow>
      </a:effectLst>
    </cs:spPr>
  </cs:errorBar>
  <cs:floor>
    <cs:lnRef idx="0"/>
    <cs:fillRef idx="0"/>
    <cs:effectRef idx="0"/>
    <cs:fontRef idx="minor">
      <a:schemeClr val="dk1"/>
    </cs:fontRef>
  </cs:floor>
  <cs:gridlineMajor>
    <cs:lnRef idx="0">
      <cs:styleClr val="0"/>
    </cs:lnRef>
    <cs:fillRef idx="0"/>
    <cs:effectRef idx="0"/>
    <cs:fontRef idx="minor">
      <a:schemeClr val="dk1"/>
    </cs:fontRef>
    <cs:spPr>
      <a:ln w="9525" cap="flat" cmpd="sng" algn="ctr">
        <a:solidFill>
          <a:schemeClr val="lt1">
            <a:alpha val="25000"/>
          </a:schemeClr>
        </a:solidFill>
        <a:round/>
      </a:ln>
    </cs:spPr>
  </cs:gridlineMajor>
  <cs:gridlineMinor>
    <cs:lnRef idx="0">
      <cs:styleClr val="0"/>
    </cs:lnRef>
    <cs:fillRef idx="0"/>
    <cs:effectRef idx="0"/>
    <cs:fontRef idx="minor">
      <a:schemeClr val="dk1"/>
    </cs:fontRef>
    <cs:spPr>
      <a:ln>
        <a:solidFill>
          <a:schemeClr val="lt1">
            <a:alpha val="10000"/>
          </a:schemeClr>
        </a:solidFill>
      </a:ln>
    </cs:spPr>
  </cs:gridlineMinor>
  <cs:hiLoLine>
    <cs:lnRef idx="0">
      <cs:styleClr val="0"/>
    </cs:lnRef>
    <cs:fillRef idx="0"/>
    <cs:effectRef idx="0"/>
    <cs:fontRef idx="minor">
      <a:schemeClr val="dk1"/>
    </cs:fontRef>
    <cs:spPr>
      <a:ln w="9525">
        <a:solidFill>
          <a:schemeClr val="phClr">
            <a:lumMod val="60000"/>
            <a:lumOff val="40000"/>
          </a:schemeClr>
        </a:solidFill>
        <a:prstDash val="dash"/>
      </a:ln>
    </cs:spPr>
  </cs:hiLoLine>
  <cs:leaderLine>
    <cs:lnRef idx="0">
      <cs:styleClr val="0"/>
    </cs:lnRef>
    <cs:fillRef idx="0"/>
    <cs:effectRef idx="0"/>
    <cs:fontRef idx="minor">
      <a:schemeClr val="dk1"/>
    </cs:fontRef>
    <cs:spPr>
      <a:ln w="9525">
        <a:solidFill>
          <a:schemeClr val="phClr">
            <a:lumMod val="60000"/>
            <a:lumOff val="40000"/>
          </a:schemeClr>
        </a:solidFill>
      </a:ln>
    </cs:spPr>
  </cs:leaderLine>
  <cs:legend>
    <cs:lnRef idx="0"/>
    <cs:fillRef idx="0"/>
    <cs:effectRef idx="0"/>
    <cs:fontRef idx="minor">
      <a:schemeClr val="lt1"/>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styleClr val="0"/>
    </cs:lnRef>
    <cs:fillRef idx="0"/>
    <cs:effectRef idx="0"/>
    <cs:fontRef idx="minor">
      <a:schemeClr val="lt1"/>
    </cs:fontRef>
    <cs:spPr>
      <a:ln w="3175" cap="flat" cmpd="sng" algn="ctr">
        <a:solidFill>
          <a:schemeClr val="phClr">
            <a:lumMod val="60000"/>
            <a:lumOff val="40000"/>
          </a:schemeClr>
        </a:solidFill>
        <a:round/>
      </a:ln>
    </cs:spPr>
    <cs:defRPr sz="900" kern="1200"/>
  </cs:seriesAxis>
  <cs:seriesLine>
    <cs:lnRef idx="0">
      <cs:styleClr val="0"/>
    </cs:lnRef>
    <cs:fillRef idx="0"/>
    <cs:effectRef idx="0"/>
    <cs:fontRef idx="minor">
      <a:schemeClr val="dk1"/>
    </cs:fontRef>
    <cs:spPr>
      <a:ln w="9525">
        <a:solidFill>
          <a:schemeClr val="phClr">
            <a:lumMod val="60000"/>
            <a:lumOff val="40000"/>
            <a:tint val="50000"/>
          </a:schemeClr>
        </a:solidFill>
        <a:prstDash val="dash"/>
      </a:ln>
    </cs:spPr>
  </cs:seriesLine>
  <cs:title>
    <cs:lnRef idx="0"/>
    <cs:fillRef idx="0"/>
    <cs:effectRef idx="0"/>
    <cs:fontRef idx="minor">
      <a:schemeClr val="lt1"/>
    </cs:fontRef>
    <cs:defRPr sz="1500" b="1" kern="1200" cap="all" spc="100" normalizeH="0" baseline="0"/>
  </cs:title>
  <cs:trendline>
    <cs:lnRef idx="0"/>
    <cs:fillRef idx="0"/>
    <cs:effectRef idx="0"/>
    <cs:fontRef idx="minor">
      <a:schemeClr val="dk1"/>
    </cs:fontRef>
    <cs:spPr>
      <a:ln w="28575" cap="rnd">
        <a:solidFill>
          <a:schemeClr val="lt1">
            <a:alpha val="50000"/>
          </a:schemeClr>
        </a:solidFill>
        <a:round/>
      </a:ln>
    </cs:spPr>
  </cs:trendline>
  <cs:trendlineLabel>
    <cs:lnRef idx="0"/>
    <cs:fillRef idx="0"/>
    <cs:effectRef idx="0"/>
    <cs:fontRef idx="minor">
      <a:schemeClr val="lt1"/>
    </cs:fontRef>
    <cs:defRPr sz="900" kern="1200"/>
  </cs:trendlineLabel>
  <cs:upBar>
    <cs:lnRef idx="0">
      <cs:styleClr val="0"/>
    </cs:lnRef>
    <cs:fillRef idx="0"/>
    <cs:effectRef idx="0"/>
    <cs:fontRef idx="minor">
      <a:schemeClr val="dk1"/>
    </cs:fontRef>
    <cs:spPr>
      <a:solidFill>
        <a:schemeClr val="lt1">
          <a:lumMod val="95000"/>
        </a:schemeClr>
      </a:solidFill>
      <a:ln w="9525">
        <a:solidFill>
          <a:schemeClr val="phClr">
            <a:lumMod val="60000"/>
            <a:lumOff val="40000"/>
          </a:schemeClr>
        </a:solidFill>
      </a:ln>
    </cs:spPr>
  </cs:upBar>
  <cs:valueAxis>
    <cs:lnRef idx="0"/>
    <cs:fillRef idx="0"/>
    <cs:effectRef idx="0"/>
    <cs:fontRef idx="minor">
      <a:schemeClr val="lt1"/>
    </cs:fontRef>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88">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dk1">
        <a:lumMod val="75000"/>
        <a:lumOff val="25000"/>
      </a:schemeClr>
    </cs:fontRef>
    <cs:defRPr sz="900" kern="1200"/>
  </cs:dataLabel>
  <cs:dataLabelCallout>
    <cs:lnRef idx="0"/>
    <cs:fillRef idx="0"/>
    <cs:effectRef idx="0"/>
    <cs:fontRef idx="minor">
      <a:schemeClr val="lt1"/>
    </cs:fontRef>
    <cs:spPr>
      <a:solidFill>
        <a:schemeClr val="dk1">
          <a:lumMod val="65000"/>
          <a:lumOff val="35000"/>
          <a:alpha val="75000"/>
        </a:schemeClr>
      </a:solidFill>
    </cs:spPr>
    <cs:defRPr sz="900" b="1"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fontRef idx="minor">
      <a:schemeClr val="dk1"/>
    </cs:fontRef>
    <cs:spPr>
      <a:solidFill>
        <a:schemeClr val="phClr">
          <a:alpha val="85000"/>
        </a:schemeClr>
      </a:solidFill>
      <a:ln w="9525" cap="flat" cmpd="sng" algn="ctr">
        <a:solidFill>
          <a:schemeClr val="phClr">
            <a:lumMod val="75000"/>
          </a:schemeClr>
        </a:solidFill>
        <a:round/>
      </a:ln>
    </cs:spPr>
  </cs:dataPoint>
  <cs:dataPoint3D>
    <cs:lnRef idx="0">
      <cs:styleClr val="auto"/>
    </cs:lnRef>
    <cs:fillRef idx="0">
      <cs:styleClr val="auto"/>
    </cs:fillRef>
    <cs:effectRef idx="0">
      <cs:styleClr val="auto"/>
    </cs:effectRef>
    <cs:fontRef idx="minor">
      <a:schemeClr val="dk1"/>
    </cs:fontRef>
    <cs:spPr>
      <a:solidFill>
        <a:schemeClr val="phClr">
          <a:alpha val="85000"/>
        </a:schemeClr>
      </a:solidFill>
      <a:ln w="9525" cap="flat" cmpd="sng" algn="ctr">
        <a:solidFill>
          <a:schemeClr val="phClr">
            <a:lumMod val="75000"/>
          </a:schemeClr>
        </a:solidFill>
        <a:round/>
      </a:ln>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spPr>
      <a:solidFill>
        <a:schemeClr val="lt1">
          <a:lumMod val="95000"/>
        </a:schemeClr>
      </a:solidFill>
      <a:sp3d/>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media/image1.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smtClean="0"/>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smtClean="0"/>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smtClean="0"/>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smtClean="0"/>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11/30/2015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smtClean="0"/>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11/30/2015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11/30/2015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11/30/2015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11/30/2015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smtClean="0"/>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11/30/2015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smtClean="0"/>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smtClean="0"/>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11/30/2015</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11/30/2015</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2.emf"/></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emf"/><Relationship Id="rId3" Type="http://schemas.openxmlformats.org/officeDocument/2006/relationships/oleObject" Target="../embeddings/oleObject2.bin"/><Relationship Id="rId7"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chart" Target="../charts/chart3.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err="1" smtClean="0"/>
              <a:t>Curology</a:t>
            </a:r>
            <a:r>
              <a:rPr lang="en-US" dirty="0" smtClean="0"/>
              <a:t> Case Study</a:t>
            </a:r>
            <a:endParaRPr lang="en-US" dirty="0"/>
          </a:p>
        </p:txBody>
      </p:sp>
      <p:sp>
        <p:nvSpPr>
          <p:cNvPr id="3" name="Subtitle 2"/>
          <p:cNvSpPr>
            <a:spLocks noGrp="1"/>
          </p:cNvSpPr>
          <p:nvPr>
            <p:ph type="subTitle" idx="1"/>
          </p:nvPr>
        </p:nvSpPr>
        <p:spPr/>
        <p:txBody>
          <a:bodyPr/>
          <a:lstStyle/>
          <a:p>
            <a:r>
              <a:rPr lang="en-US" b="1" dirty="0" smtClean="0"/>
              <a:t>Mohammed </a:t>
            </a:r>
            <a:r>
              <a:rPr lang="en-US" b="1" dirty="0" err="1" smtClean="0"/>
              <a:t>Alyasini</a:t>
            </a:r>
            <a:endParaRPr lang="en-US" b="1" dirty="0"/>
          </a:p>
        </p:txBody>
      </p:sp>
    </p:spTree>
    <p:extLst>
      <p:ext uri="{BB962C8B-B14F-4D97-AF65-F5344CB8AC3E}">
        <p14:creationId xmlns:p14="http://schemas.microsoft.com/office/powerpoint/2010/main" val="338496659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25000">
              <a:srgbClr val="FFFFFF"/>
            </a:gs>
            <a:gs pos="0">
              <a:schemeClr val="accent2">
                <a:lumMod val="0"/>
                <a:lumOff val="100000"/>
              </a:schemeClr>
            </a:gs>
            <a:gs pos="0">
              <a:schemeClr val="accent2">
                <a:lumMod val="0"/>
                <a:lumOff val="100000"/>
              </a:schemeClr>
            </a:gs>
            <a:gs pos="100000">
              <a:schemeClr val="accent2">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0000" y="-130629"/>
            <a:ext cx="10571998" cy="1548267"/>
          </a:xfrm>
        </p:spPr>
        <p:txBody>
          <a:bodyPr/>
          <a:lstStyle/>
          <a:p>
            <a:pPr lvl="0"/>
            <a:r>
              <a:rPr lang="en-US" dirty="0"/>
              <a:t>What is the lifetime value (in revenue) of the average </a:t>
            </a:r>
            <a:r>
              <a:rPr lang="en-US" dirty="0" err="1"/>
              <a:t>Curology</a:t>
            </a:r>
            <a:r>
              <a:rPr lang="en-US" dirty="0"/>
              <a:t> patient</a:t>
            </a:r>
            <a:r>
              <a:rPr lang="en-US" dirty="0" smtClean="0"/>
              <a:t>?</a:t>
            </a:r>
            <a:endParaRPr lang="en-US" dirty="0"/>
          </a:p>
        </p:txBody>
      </p:sp>
      <p:sp>
        <p:nvSpPr>
          <p:cNvPr id="11" name="Content Placeholder 10"/>
          <p:cNvSpPr>
            <a:spLocks noGrp="1"/>
          </p:cNvSpPr>
          <p:nvPr>
            <p:ph idx="1"/>
          </p:nvPr>
        </p:nvSpPr>
        <p:spPr>
          <a:xfrm>
            <a:off x="818712" y="2222287"/>
            <a:ext cx="10554574" cy="1763559"/>
          </a:xfrm>
        </p:spPr>
        <p:txBody>
          <a:bodyPr/>
          <a:lstStyle/>
          <a:p>
            <a:pPr marL="0" indent="0" algn="ctr">
              <a:buNone/>
            </a:pPr>
            <a:r>
              <a:rPr lang="en-US" dirty="0" smtClean="0"/>
              <a:t>The lifetime value of the average </a:t>
            </a:r>
            <a:r>
              <a:rPr lang="en-US" dirty="0" err="1" smtClean="0"/>
              <a:t>Curology</a:t>
            </a:r>
            <a:r>
              <a:rPr lang="en-US" dirty="0" smtClean="0"/>
              <a:t> patient is </a:t>
            </a:r>
            <a:r>
              <a:rPr lang="en-US" b="1" dirty="0" smtClean="0"/>
              <a:t>$23.18</a:t>
            </a:r>
          </a:p>
          <a:p>
            <a:pPr marL="0" indent="0">
              <a:buNone/>
            </a:pPr>
            <a:endParaRPr lang="en-US" dirty="0" smtClean="0"/>
          </a:p>
          <a:p>
            <a:endParaRPr lang="en-US" dirty="0"/>
          </a:p>
        </p:txBody>
      </p:sp>
      <p:graphicFrame>
        <p:nvGraphicFramePr>
          <p:cNvPr id="16" name="Object 15"/>
          <p:cNvGraphicFramePr>
            <a:graphicFrameLocks noChangeAspect="1"/>
          </p:cNvGraphicFramePr>
          <p:nvPr>
            <p:extLst>
              <p:ext uri="{D42A27DB-BD31-4B8C-83A1-F6EECF244321}">
                <p14:modId xmlns:p14="http://schemas.microsoft.com/office/powerpoint/2010/main" val="1021801320"/>
              </p:ext>
            </p:extLst>
          </p:nvPr>
        </p:nvGraphicFramePr>
        <p:xfrm>
          <a:off x="1824036" y="3104066"/>
          <a:ext cx="8543925" cy="3114675"/>
        </p:xfrm>
        <a:graphic>
          <a:graphicData uri="http://schemas.openxmlformats.org/presentationml/2006/ole">
            <mc:AlternateContent xmlns:mc="http://schemas.openxmlformats.org/markup-compatibility/2006">
              <mc:Choice xmlns:v="urn:schemas-microsoft-com:vml" Requires="v">
                <p:oleObj spid="_x0000_s1032" name="Worksheet" r:id="rId3" imgW="8543839" imgH="3114587" progId="Excel.Sheet.12">
                  <p:embed/>
                </p:oleObj>
              </mc:Choice>
              <mc:Fallback>
                <p:oleObj name="Worksheet" r:id="rId3" imgW="8543839" imgH="3114587" progId="Excel.Sheet.12">
                  <p:embed/>
                  <p:pic>
                    <p:nvPicPr>
                      <p:cNvPr id="0" name=""/>
                      <p:cNvPicPr/>
                      <p:nvPr/>
                    </p:nvPicPr>
                    <p:blipFill>
                      <a:blip r:embed="rId4"/>
                      <a:stretch>
                        <a:fillRect/>
                      </a:stretch>
                    </p:blipFill>
                    <p:spPr>
                      <a:xfrm>
                        <a:off x="1824036" y="3104066"/>
                        <a:ext cx="8543925" cy="3114675"/>
                      </a:xfrm>
                      <a:prstGeom prst="rect">
                        <a:avLst/>
                      </a:prstGeom>
                    </p:spPr>
                  </p:pic>
                </p:oleObj>
              </mc:Fallback>
            </mc:AlternateContent>
          </a:graphicData>
        </a:graphic>
      </p:graphicFrame>
    </p:spTree>
    <p:extLst>
      <p:ext uri="{BB962C8B-B14F-4D97-AF65-F5344CB8AC3E}">
        <p14:creationId xmlns:p14="http://schemas.microsoft.com/office/powerpoint/2010/main" val="2306382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25000">
              <a:schemeClr val="accent2">
                <a:lumMod val="0"/>
                <a:lumOff val="100000"/>
              </a:schemeClr>
            </a:gs>
            <a:gs pos="100000">
              <a:schemeClr val="accent2">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10000" y="234462"/>
            <a:ext cx="10571998" cy="1266092"/>
          </a:xfrm>
        </p:spPr>
        <p:txBody>
          <a:bodyPr/>
          <a:lstStyle/>
          <a:p>
            <a:r>
              <a:rPr lang="en-US" sz="2400" dirty="0"/>
              <a:t>Which group(s) of </a:t>
            </a:r>
            <a:r>
              <a:rPr lang="en-US" sz="2400" dirty="0" err="1"/>
              <a:t>Curology</a:t>
            </a:r>
            <a:r>
              <a:rPr lang="en-US" sz="2400" dirty="0"/>
              <a:t> patients are the most valuable to us? Does</a:t>
            </a:r>
            <a:br>
              <a:rPr lang="en-US" sz="2400" dirty="0"/>
            </a:br>
            <a:r>
              <a:rPr lang="en-US" sz="2400" dirty="0"/>
              <a:t>acquisition channel matter? Does age matter? Does patient gender matter</a:t>
            </a:r>
            <a:r>
              <a:rPr lang="en-US" sz="2400" dirty="0" smtClean="0"/>
              <a:t>?</a:t>
            </a:r>
            <a:endParaRPr lang="en-US" sz="2400" dirty="0"/>
          </a:p>
        </p:txBody>
      </p:sp>
      <p:sp>
        <p:nvSpPr>
          <p:cNvPr id="5" name="Content Placeholder 4"/>
          <p:cNvSpPr>
            <a:spLocks noGrp="1"/>
          </p:cNvSpPr>
          <p:nvPr>
            <p:ph idx="1"/>
          </p:nvPr>
        </p:nvSpPr>
        <p:spPr>
          <a:xfrm>
            <a:off x="827424" y="2141180"/>
            <a:ext cx="10554574" cy="1411867"/>
          </a:xfrm>
        </p:spPr>
        <p:txBody>
          <a:bodyPr/>
          <a:lstStyle/>
          <a:p>
            <a:r>
              <a:rPr lang="en-US" dirty="0" smtClean="0"/>
              <a:t>The following data represents </a:t>
            </a:r>
            <a:r>
              <a:rPr lang="en-US" dirty="0" err="1" smtClean="0"/>
              <a:t>Curology’s</a:t>
            </a:r>
            <a:r>
              <a:rPr lang="en-US" dirty="0" smtClean="0"/>
              <a:t> most valuable patients: (Females, 23-27, </a:t>
            </a:r>
            <a:r>
              <a:rPr lang="en-US" dirty="0" err="1" smtClean="0"/>
              <a:t>Reddit</a:t>
            </a:r>
            <a:r>
              <a:rPr lang="en-US" dirty="0" smtClean="0"/>
              <a:t>)</a:t>
            </a:r>
          </a:p>
          <a:p>
            <a:endParaRPr lang="en-US" dirty="0"/>
          </a:p>
          <a:p>
            <a:endParaRPr lang="en-US" dirty="0"/>
          </a:p>
        </p:txBody>
      </p:sp>
      <p:graphicFrame>
        <p:nvGraphicFramePr>
          <p:cNvPr id="16" name="AGE|GENDER|REF"/>
          <p:cNvGraphicFramePr>
            <a:graphicFrameLocks/>
          </p:cNvGraphicFramePr>
          <p:nvPr>
            <p:extLst>
              <p:ext uri="{D42A27DB-BD31-4B8C-83A1-F6EECF244321}">
                <p14:modId xmlns:p14="http://schemas.microsoft.com/office/powerpoint/2010/main" val="3591882276"/>
              </p:ext>
            </p:extLst>
          </p:nvPr>
        </p:nvGraphicFramePr>
        <p:xfrm>
          <a:off x="928407" y="2676525"/>
          <a:ext cx="10335184" cy="400562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136389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25000">
              <a:schemeClr val="accent2">
                <a:lumMod val="0"/>
                <a:lumOff val="100000"/>
              </a:schemeClr>
            </a:gs>
            <a:gs pos="100000">
              <a:schemeClr val="accent2">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US" dirty="0"/>
              <a:t>Is the free month program economically rational</a:t>
            </a:r>
            <a:r>
              <a:rPr lang="en-US" dirty="0" smtClean="0"/>
              <a:t>?</a:t>
            </a:r>
            <a:endParaRPr lang="en-US" dirty="0"/>
          </a:p>
        </p:txBody>
      </p:sp>
      <p:sp>
        <p:nvSpPr>
          <p:cNvPr id="3" name="Content Placeholder 2"/>
          <p:cNvSpPr>
            <a:spLocks noGrp="1"/>
          </p:cNvSpPr>
          <p:nvPr>
            <p:ph idx="1"/>
          </p:nvPr>
        </p:nvSpPr>
        <p:spPr>
          <a:xfrm>
            <a:off x="818712" y="2222287"/>
            <a:ext cx="10554574" cy="1482205"/>
          </a:xfrm>
        </p:spPr>
        <p:txBody>
          <a:bodyPr/>
          <a:lstStyle/>
          <a:p>
            <a:r>
              <a:rPr lang="en-US" dirty="0" smtClean="0"/>
              <a:t>Within the sample given the free month program is economically rational.</a:t>
            </a:r>
          </a:p>
          <a:p>
            <a:r>
              <a:rPr lang="en-US" dirty="0" smtClean="0"/>
              <a:t>For future reference I would include </a:t>
            </a:r>
            <a:r>
              <a:rPr lang="en-US" dirty="0"/>
              <a:t>– the cost of advertising, marketing, </a:t>
            </a:r>
            <a:r>
              <a:rPr lang="en-US" dirty="0" smtClean="0"/>
              <a:t>and sales in CAC calculation.</a:t>
            </a:r>
            <a:endParaRPr lang="en-US" dirty="0"/>
          </a:p>
        </p:txBody>
      </p:sp>
      <p:graphicFrame>
        <p:nvGraphicFramePr>
          <p:cNvPr id="4" name="Cumulative Cash Flow"/>
          <p:cNvGraphicFramePr>
            <a:graphicFrameLocks/>
          </p:cNvGraphicFramePr>
          <p:nvPr>
            <p:extLst>
              <p:ext uri="{D42A27DB-BD31-4B8C-83A1-F6EECF244321}">
                <p14:modId xmlns:p14="http://schemas.microsoft.com/office/powerpoint/2010/main" val="435875412"/>
              </p:ext>
            </p:extLst>
          </p:nvPr>
        </p:nvGraphicFramePr>
        <p:xfrm>
          <a:off x="245776" y="3704491"/>
          <a:ext cx="8077609" cy="285695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532894625"/>
              </p:ext>
            </p:extLst>
          </p:nvPr>
        </p:nvGraphicFramePr>
        <p:xfrm>
          <a:off x="8628185" y="4253737"/>
          <a:ext cx="3365502" cy="1758460"/>
        </p:xfrm>
        <a:graphic>
          <a:graphicData uri="http://schemas.openxmlformats.org/drawingml/2006/table">
            <a:tbl>
              <a:tblPr/>
              <a:tblGrid>
                <a:gridCol w="314622">
                  <a:extLst>
                    <a:ext uri="{9D8B030D-6E8A-4147-A177-3AD203B41FA5}">
                      <a16:colId xmlns:a16="http://schemas.microsoft.com/office/drawing/2014/main" val="3859586484"/>
                    </a:ext>
                  </a:extLst>
                </a:gridCol>
                <a:gridCol w="610176">
                  <a:extLst>
                    <a:ext uri="{9D8B030D-6E8A-4147-A177-3AD203B41FA5}">
                      <a16:colId xmlns:a16="http://schemas.microsoft.com/office/drawing/2014/main" val="2018051726"/>
                    </a:ext>
                  </a:extLst>
                </a:gridCol>
                <a:gridCol w="610176">
                  <a:extLst>
                    <a:ext uri="{9D8B030D-6E8A-4147-A177-3AD203B41FA5}">
                      <a16:colId xmlns:a16="http://schemas.microsoft.com/office/drawing/2014/main" val="1695211278"/>
                    </a:ext>
                  </a:extLst>
                </a:gridCol>
                <a:gridCol w="610176">
                  <a:extLst>
                    <a:ext uri="{9D8B030D-6E8A-4147-A177-3AD203B41FA5}">
                      <a16:colId xmlns:a16="http://schemas.microsoft.com/office/drawing/2014/main" val="1533685607"/>
                    </a:ext>
                  </a:extLst>
                </a:gridCol>
                <a:gridCol w="610176">
                  <a:extLst>
                    <a:ext uri="{9D8B030D-6E8A-4147-A177-3AD203B41FA5}">
                      <a16:colId xmlns:a16="http://schemas.microsoft.com/office/drawing/2014/main" val="1793569040"/>
                    </a:ext>
                  </a:extLst>
                </a:gridCol>
                <a:gridCol w="610176">
                  <a:extLst>
                    <a:ext uri="{9D8B030D-6E8A-4147-A177-3AD203B41FA5}">
                      <a16:colId xmlns:a16="http://schemas.microsoft.com/office/drawing/2014/main" val="1172160994"/>
                    </a:ext>
                  </a:extLst>
                </a:gridCol>
              </a:tblGrid>
              <a:tr h="249427">
                <a:tc gridSpan="4">
                  <a:txBody>
                    <a:bodyPr/>
                    <a:lstStyle/>
                    <a:p>
                      <a:pPr algn="ctr" fontAlgn="b"/>
                      <a:r>
                        <a:rPr lang="en-US" sz="1100" b="0" i="0" u="sng" strike="noStrike">
                          <a:solidFill>
                            <a:srgbClr val="000000"/>
                          </a:solidFill>
                          <a:effectLst/>
                          <a:latin typeface="Calibri" panose="020F0502020204030204" pitchFamily="34" charset="0"/>
                        </a:rPr>
                        <a:t>Monetization</a:t>
                      </a:r>
                    </a:p>
                  </a:txBody>
                  <a:tcPr marL="9525" marR="9525" marT="9525" marB="0" anchor="b">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35501292"/>
                  </a:ext>
                </a:extLst>
              </a:tr>
              <a:tr h="249427">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(LTV)</a:t>
                      </a:r>
                    </a:p>
                  </a:txBody>
                  <a:tcPr marL="9525" marR="9525" marT="9525"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    23.18 </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392216955"/>
                  </a:ext>
                </a:extLst>
              </a:tr>
              <a:tr h="249427">
                <a:tc gridSpan="4">
                  <a:txBody>
                    <a:bodyPr/>
                    <a:lstStyle/>
                    <a:p>
                      <a:pPr algn="ctr" fontAlgn="b"/>
                      <a:r>
                        <a:rPr lang="en-US" sz="1100" b="0" i="0" u="sng" strike="noStrike">
                          <a:solidFill>
                            <a:srgbClr val="000000"/>
                          </a:solidFill>
                          <a:effectLst/>
                          <a:latin typeface="Calibri" panose="020F0502020204030204" pitchFamily="34" charset="0"/>
                        </a:rPr>
                        <a:t>Cost to Acquire a Customer</a:t>
                      </a:r>
                    </a:p>
                  </a:txBody>
                  <a:tcPr marL="9525" marR="9525" marT="9525" marB="0" anchor="b">
                    <a:lnL w="12700" cap="flat" cmpd="sng" algn="ctr">
                      <a:solidFill>
                        <a:srgbClr val="000000"/>
                      </a:solidFill>
                      <a:prstDash val="solid"/>
                      <a:round/>
                      <a:headEnd type="none" w="med" len="med"/>
                      <a:tailEnd type="none" w="med" len="med"/>
                    </a:lnL>
                    <a:lnR>
                      <a:noFill/>
                    </a:lnR>
                    <a:lnT>
                      <a:noFill/>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w="12700" cap="flat" cmpd="sng" algn="ctr">
                      <a:solidFill>
                        <a:srgbClr val="000000"/>
                      </a:solidFill>
                      <a:prstDash val="solid"/>
                      <a:round/>
                      <a:headEnd type="none" w="med" len="med"/>
                      <a:tailEnd type="none" w="med" len="med"/>
                    </a:lnR>
                    <a:lnT>
                      <a:noFill/>
                    </a:lnT>
                    <a:lnB>
                      <a:noFill/>
                    </a:lnB>
                  </a:tcPr>
                </a:tc>
                <a:extLst>
                  <a:ext uri="{0D108BD9-81ED-4DB2-BD59-A6C34878D82A}">
                    <a16:rowId xmlns:a16="http://schemas.microsoft.com/office/drawing/2014/main" val="2826348183"/>
                  </a:ext>
                </a:extLst>
              </a:tr>
              <a:tr h="249427">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w="12700" cap="flat" cmpd="sng" algn="ctr">
                      <a:solidFill>
                        <a:srgbClr val="000000"/>
                      </a:solidFill>
                      <a:prstDash val="solid"/>
                      <a:round/>
                      <a:headEnd type="none" w="med" len="med"/>
                      <a:tailEnd type="none" w="med" len="med"/>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(CAC)</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       9.11 </a:t>
                      </a:r>
                    </a:p>
                  </a:txBody>
                  <a:tcPr marL="9525" marR="9525" marT="9525"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2.5x</a:t>
                      </a:r>
                    </a:p>
                  </a:txBody>
                  <a:tcPr marL="9525" marR="9525" marT="9525" marB="0" anchor="b">
                    <a:lnL>
                      <a:noFill/>
                    </a:lnL>
                    <a:lnR w="1270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2235835752"/>
                  </a:ext>
                </a:extLst>
              </a:tr>
              <a:tr h="249427">
                <a:tc gridSpan="3">
                  <a:txBody>
                    <a:bodyPr/>
                    <a:lstStyle/>
                    <a:p>
                      <a:pPr algn="l" fontAlgn="b"/>
                      <a:r>
                        <a:rPr lang="en-US" sz="1100" b="0" i="0" u="none" strike="noStrike">
                          <a:solidFill>
                            <a:srgbClr val="000000"/>
                          </a:solidFill>
                          <a:effectLst/>
                          <a:latin typeface="Calibri" panose="020F0502020204030204" pitchFamily="34" charset="0"/>
                        </a:rPr>
                        <a:t>Healthy Multiple </a:t>
                      </a:r>
                    </a:p>
                  </a:txBody>
                  <a:tcPr marL="9525" marR="9525" marT="9525"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000000"/>
                          </a:solidFill>
                          <a:effectLst/>
                          <a:latin typeface="Calibri" panose="020F0502020204030204" pitchFamily="34" charset="0"/>
                        </a:rPr>
                        <a:t>3.0x</a:t>
                      </a:r>
                    </a:p>
                  </a:txBody>
                  <a:tcPr marL="9525" marR="9525" marT="9525"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00"/>
                    </a:solidFill>
                  </a:tcPr>
                </a:tc>
                <a:extLst>
                  <a:ext uri="{0D108BD9-81ED-4DB2-BD59-A6C34878D82A}">
                    <a16:rowId xmlns:a16="http://schemas.microsoft.com/office/drawing/2014/main" val="1862442326"/>
                  </a:ext>
                </a:extLst>
              </a:tr>
              <a:tr h="249427">
                <a:tc gridSpan="4">
                  <a:txBody>
                    <a:bodyPr/>
                    <a:lstStyle/>
                    <a:p>
                      <a:pPr algn="l" fontAlgn="b"/>
                      <a:r>
                        <a:rPr lang="en-US" sz="1100" b="0" i="0" u="none" strike="noStrike">
                          <a:solidFill>
                            <a:srgbClr val="000000"/>
                          </a:solidFill>
                          <a:effectLst/>
                          <a:latin typeface="Calibri" panose="020F0502020204030204" pitchFamily="34" charset="0"/>
                        </a:rPr>
                        <a:t>Periods required to cover (CAC)</a:t>
                      </a:r>
                    </a:p>
                  </a:txBody>
                  <a:tcPr marL="9525" marR="9525" marT="9525" marB="0" anchor="b">
                    <a:lnL w="1270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algn="l"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a:solidFill>
                            <a:srgbClr val="000000"/>
                          </a:solidFill>
                          <a:effectLst/>
                          <a:latin typeface="Calibri" panose="020F0502020204030204" pitchFamily="34" charset="0"/>
                        </a:rPr>
                        <a:t>4.00</a:t>
                      </a:r>
                    </a:p>
                  </a:txBody>
                  <a:tcPr marL="9525" marR="9525" marT="9525" marB="0" anchor="b">
                    <a:lnL>
                      <a:noFill/>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136387803"/>
                  </a:ext>
                </a:extLst>
              </a:tr>
              <a:tr h="261898">
                <a:tc gridSpan="3">
                  <a:txBody>
                    <a:bodyPr/>
                    <a:lstStyle/>
                    <a:p>
                      <a:pPr algn="ctr" fontAlgn="b"/>
                      <a:r>
                        <a:rPr lang="en-US" sz="1100" b="0" i="0" u="none" strike="noStrike">
                          <a:solidFill>
                            <a:srgbClr val="000000"/>
                          </a:solidFill>
                          <a:effectLst/>
                          <a:latin typeface="Calibri" panose="020F0502020204030204" pitchFamily="34" charset="0"/>
                        </a:rPr>
                        <a:t>Healthy recovery period</a:t>
                      </a:r>
                    </a:p>
                  </a:txBody>
                  <a:tcPr marL="9525" marR="9525" marT="9525" marB="0" anchor="b">
                    <a:lnL w="12700" cap="flat" cmpd="sng" algn="ctr">
                      <a:solidFill>
                        <a:srgbClr val="000000"/>
                      </a:solidFill>
                      <a:prstDash val="solid"/>
                      <a:round/>
                      <a:headEnd type="none" w="med" len="med"/>
                      <a:tailEnd type="none" w="med" len="med"/>
                    </a:lnL>
                    <a:lnR>
                      <a:noFill/>
                    </a:lnR>
                    <a:lnT>
                      <a:noFill/>
                    </a:lnT>
                    <a:lnB w="12700" cap="flat" cmpd="sng" algn="ctr">
                      <a:solidFill>
                        <a:srgbClr val="000000"/>
                      </a:solidFill>
                      <a:prstDash val="solid"/>
                      <a:round/>
                      <a:headEnd type="none" w="med" len="med"/>
                      <a:tailEnd type="none" w="med" len="med"/>
                    </a:lnB>
                  </a:tcPr>
                </a:tc>
                <a:tc hMerge="1">
                  <a:txBody>
                    <a:bodyPr/>
                    <a:lstStyle/>
                    <a:p>
                      <a:endParaRPr lang="en-US"/>
                    </a:p>
                  </a:txBody>
                  <a:tcPr/>
                </a:tc>
                <a:tc hMerge="1">
                  <a:txBody>
                    <a:bodyPr/>
                    <a:lstStyle/>
                    <a:p>
                      <a:endParaRPr lang="en-US"/>
                    </a:p>
                  </a:txBody>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100" b="0" i="0" u="none" strike="noStrike">
                          <a:solidFill>
                            <a:srgbClr val="000000"/>
                          </a:solidFill>
                          <a:effectLst/>
                          <a:latin typeface="Calibri" panose="020F0502020204030204" pitchFamily="34" charset="0"/>
                        </a:rPr>
                        <a:t> </a:t>
                      </a:r>
                    </a:p>
                  </a:txBody>
                  <a:tcPr marL="9525" marR="9525" marT="9525"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1100" b="0" i="0" u="none" strike="noStrike" dirty="0">
                          <a:solidFill>
                            <a:srgbClr val="000000"/>
                          </a:solidFill>
                          <a:effectLst/>
                          <a:latin typeface="Calibri" panose="020F0502020204030204" pitchFamily="34" charset="0"/>
                        </a:rPr>
                        <a:t>&lt; 12</a:t>
                      </a:r>
                    </a:p>
                  </a:txBody>
                  <a:tcPr marL="9525" marR="9525" marT="9525" marB="0" anchor="b">
                    <a:lnL>
                      <a:noFill/>
                    </a:lnL>
                    <a:lnR w="12700" cap="flat" cmpd="sng" algn="ctr">
                      <a:solidFill>
                        <a:srgbClr val="000000"/>
                      </a:solidFill>
                      <a:prstDash val="solid"/>
                      <a:round/>
                      <a:headEnd type="none" w="med" len="med"/>
                      <a:tailEnd type="none" w="med" len="med"/>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7246362"/>
                  </a:ext>
                </a:extLst>
              </a:tr>
            </a:tbl>
          </a:graphicData>
        </a:graphic>
      </p:graphicFrame>
    </p:spTree>
    <p:extLst>
      <p:ext uri="{BB962C8B-B14F-4D97-AF65-F5344CB8AC3E}">
        <p14:creationId xmlns:p14="http://schemas.microsoft.com/office/powerpoint/2010/main" val="420226050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25000">
              <a:schemeClr val="accent2">
                <a:lumMod val="0"/>
                <a:lumOff val="100000"/>
              </a:schemeClr>
            </a:gs>
            <a:gs pos="100000">
              <a:schemeClr val="accent2">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166999" y="494081"/>
            <a:ext cx="9858000" cy="1147150"/>
          </a:xfrm>
        </p:spPr>
        <p:txBody>
          <a:bodyPr/>
          <a:lstStyle/>
          <a:p>
            <a:r>
              <a:rPr lang="en-US" sz="1800" dirty="0"/>
              <a:t>Assuming a 50% contribution margin per patient, </a:t>
            </a:r>
            <a:r>
              <a:rPr lang="en-US" sz="1800" dirty="0" smtClean="0"/>
              <a:t>How </a:t>
            </a:r>
            <a:r>
              <a:rPr lang="en-US" sz="1800" dirty="0"/>
              <a:t>much should we be willing</a:t>
            </a:r>
            <a:br>
              <a:rPr lang="en-US" sz="1800" dirty="0"/>
            </a:br>
            <a:r>
              <a:rPr lang="en-US" sz="1800" dirty="0"/>
              <a:t>to pay to acquire different types of patients? E.G. How much should we be willing</a:t>
            </a:r>
            <a:br>
              <a:rPr lang="en-US" sz="1800" dirty="0"/>
            </a:br>
            <a:r>
              <a:rPr lang="en-US" sz="1800" dirty="0"/>
              <a:t>to pay for a 18-25 year old patient who finds us through YouTube? How much</a:t>
            </a:r>
            <a:br>
              <a:rPr lang="en-US" sz="1800" dirty="0"/>
            </a:br>
            <a:r>
              <a:rPr lang="en-US" sz="1800" dirty="0"/>
              <a:t>should we be willing to pay for a 13-18 year old patient who finds us organically on</a:t>
            </a:r>
            <a:br>
              <a:rPr lang="en-US" sz="1800" dirty="0"/>
            </a:br>
            <a:r>
              <a:rPr lang="en-US" sz="1800" dirty="0" err="1" smtClean="0"/>
              <a:t>Reddit</a:t>
            </a:r>
            <a:r>
              <a:rPr lang="en-US" sz="1800" dirty="0" smtClean="0"/>
              <a:t>.</a:t>
            </a:r>
            <a:endParaRPr lang="en-US" sz="1800" dirty="0"/>
          </a:p>
        </p:txBody>
      </p:sp>
      <p:sp>
        <p:nvSpPr>
          <p:cNvPr id="3" name="Content Placeholder 2"/>
          <p:cNvSpPr>
            <a:spLocks noGrp="1"/>
          </p:cNvSpPr>
          <p:nvPr>
            <p:ph idx="1"/>
          </p:nvPr>
        </p:nvSpPr>
        <p:spPr>
          <a:xfrm>
            <a:off x="818712" y="2222288"/>
            <a:ext cx="10554574" cy="1038777"/>
          </a:xfrm>
        </p:spPr>
        <p:txBody>
          <a:bodyPr/>
          <a:lstStyle/>
          <a:p>
            <a:r>
              <a:rPr lang="en-US" dirty="0" smtClean="0"/>
              <a:t>The following pivot table allows for filtering of referral type &amp; age to come to an adjusted LTV and CAC.</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905157348"/>
              </p:ext>
            </p:extLst>
          </p:nvPr>
        </p:nvGraphicFramePr>
        <p:xfrm>
          <a:off x="4090294" y="3334510"/>
          <a:ext cx="6249460" cy="355855"/>
        </p:xfrm>
        <a:graphic>
          <a:graphicData uri="http://schemas.openxmlformats.org/presentationml/2006/ole">
            <mc:AlternateContent xmlns:mc="http://schemas.openxmlformats.org/markup-compatibility/2006">
              <mc:Choice xmlns:v="urn:schemas-microsoft-com:vml" Requires="v">
                <p:oleObj spid="_x0000_s4110" name="Worksheet" r:id="rId3" imgW="6086561" imgH="390510" progId="Excel.Sheet.12">
                  <p:embed/>
                </p:oleObj>
              </mc:Choice>
              <mc:Fallback>
                <p:oleObj name="Worksheet" r:id="rId3" imgW="6086561" imgH="390510" progId="Excel.Sheet.12">
                  <p:embed/>
                  <p:pic>
                    <p:nvPicPr>
                      <p:cNvPr id="0" name=""/>
                      <p:cNvPicPr/>
                      <p:nvPr/>
                    </p:nvPicPr>
                    <p:blipFill>
                      <a:blip r:embed="rId4"/>
                      <a:stretch>
                        <a:fillRect/>
                      </a:stretch>
                    </p:blipFill>
                    <p:spPr>
                      <a:xfrm>
                        <a:off x="4090294" y="3334510"/>
                        <a:ext cx="6249460" cy="355855"/>
                      </a:xfrm>
                      <a:prstGeom prst="rect">
                        <a:avLst/>
                      </a:prstGeom>
                    </p:spPr>
                  </p:pic>
                </p:oleObj>
              </mc:Fallback>
            </mc:AlternateContent>
          </a:graphicData>
        </a:graphic>
      </p:graphicFrame>
      <p:pic>
        <p:nvPicPr>
          <p:cNvPr id="5" name="Picture 4"/>
          <p:cNvPicPr>
            <a:picLocks noChangeAspect="1"/>
          </p:cNvPicPr>
          <p:nvPr/>
        </p:nvPicPr>
        <p:blipFill>
          <a:blip r:embed="rId5"/>
          <a:stretch>
            <a:fillRect/>
          </a:stretch>
        </p:blipFill>
        <p:spPr>
          <a:xfrm>
            <a:off x="249471" y="3845170"/>
            <a:ext cx="1835055" cy="2530059"/>
          </a:xfrm>
          <a:prstGeom prst="rect">
            <a:avLst/>
          </a:prstGeom>
        </p:spPr>
      </p:pic>
      <p:pic>
        <p:nvPicPr>
          <p:cNvPr id="6" name="Picture 5"/>
          <p:cNvPicPr>
            <a:picLocks noChangeAspect="1"/>
          </p:cNvPicPr>
          <p:nvPr/>
        </p:nvPicPr>
        <p:blipFill>
          <a:blip r:embed="rId6"/>
          <a:stretch>
            <a:fillRect/>
          </a:stretch>
        </p:blipFill>
        <p:spPr>
          <a:xfrm>
            <a:off x="2169883" y="3842122"/>
            <a:ext cx="1835055" cy="2536156"/>
          </a:xfrm>
          <a:prstGeom prst="rect">
            <a:avLst/>
          </a:prstGeom>
        </p:spPr>
      </p:pic>
      <p:graphicFrame>
        <p:nvGraphicFramePr>
          <p:cNvPr id="7" name="Object 6"/>
          <p:cNvGraphicFramePr>
            <a:graphicFrameLocks noChangeAspect="1"/>
          </p:cNvGraphicFramePr>
          <p:nvPr>
            <p:extLst>
              <p:ext uri="{D42A27DB-BD31-4B8C-83A1-F6EECF244321}">
                <p14:modId xmlns:p14="http://schemas.microsoft.com/office/powerpoint/2010/main" val="913325121"/>
              </p:ext>
            </p:extLst>
          </p:nvPr>
        </p:nvGraphicFramePr>
        <p:xfrm>
          <a:off x="4090294" y="3763810"/>
          <a:ext cx="7773460" cy="2692777"/>
        </p:xfrm>
        <a:graphic>
          <a:graphicData uri="http://schemas.openxmlformats.org/presentationml/2006/ole">
            <mc:AlternateContent xmlns:mc="http://schemas.openxmlformats.org/markup-compatibility/2006">
              <mc:Choice xmlns:v="urn:schemas-microsoft-com:vml" Requires="v">
                <p:oleObj spid="_x0000_s4111" name="Worksheet" r:id="rId7" imgW="10210800" imgH="3676613" progId="Excel.Sheet.12">
                  <p:embed/>
                </p:oleObj>
              </mc:Choice>
              <mc:Fallback>
                <p:oleObj name="Worksheet" r:id="rId7" imgW="10210800" imgH="3676613" progId="Excel.Sheet.12">
                  <p:embed/>
                  <p:pic>
                    <p:nvPicPr>
                      <p:cNvPr id="0" name=""/>
                      <p:cNvPicPr/>
                      <p:nvPr/>
                    </p:nvPicPr>
                    <p:blipFill>
                      <a:blip r:embed="rId8"/>
                      <a:stretch>
                        <a:fillRect/>
                      </a:stretch>
                    </p:blipFill>
                    <p:spPr>
                      <a:xfrm>
                        <a:off x="4090294" y="3763810"/>
                        <a:ext cx="7773460" cy="2692777"/>
                      </a:xfrm>
                      <a:prstGeom prst="rect">
                        <a:avLst/>
                      </a:prstGeom>
                    </p:spPr>
                  </p:pic>
                </p:oleObj>
              </mc:Fallback>
            </mc:AlternateContent>
          </a:graphicData>
        </a:graphic>
      </p:graphicFrame>
    </p:spTree>
    <p:extLst>
      <p:ext uri="{BB962C8B-B14F-4D97-AF65-F5344CB8AC3E}">
        <p14:creationId xmlns:p14="http://schemas.microsoft.com/office/powerpoint/2010/main" val="310583880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2">
                <a:lumMod val="0"/>
                <a:lumOff val="100000"/>
              </a:schemeClr>
            </a:gs>
            <a:gs pos="63000">
              <a:schemeClr val="accent2">
                <a:lumMod val="0"/>
                <a:lumOff val="100000"/>
              </a:schemeClr>
            </a:gs>
            <a:gs pos="100000">
              <a:schemeClr val="accent2">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Subscription Growth </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483314195"/>
              </p:ext>
            </p:extLst>
          </p:nvPr>
        </p:nvGraphicFramePr>
        <p:xfrm>
          <a:off x="2298456" y="2511779"/>
          <a:ext cx="1733550" cy="3071813"/>
        </p:xfrm>
        <a:graphic>
          <a:graphicData uri="http://schemas.openxmlformats.org/presentationml/2006/ole">
            <mc:AlternateContent xmlns:mc="http://schemas.openxmlformats.org/markup-compatibility/2006">
              <mc:Choice xmlns:v="urn:schemas-microsoft-com:vml" Requires="v">
                <p:oleObj spid="_x0000_s5127" name="Worksheet" r:id="rId3" imgW="1733624" imgH="3057613" progId="Excel.Sheet.12">
                  <p:embed/>
                </p:oleObj>
              </mc:Choice>
              <mc:Fallback>
                <p:oleObj name="Worksheet" r:id="rId3" imgW="1733624" imgH="3057613" progId="Excel.Sheet.12">
                  <p:embed/>
                  <p:pic>
                    <p:nvPicPr>
                      <p:cNvPr id="0" name=""/>
                      <p:cNvPicPr/>
                      <p:nvPr/>
                    </p:nvPicPr>
                    <p:blipFill>
                      <a:blip r:embed="rId4"/>
                      <a:stretch>
                        <a:fillRect/>
                      </a:stretch>
                    </p:blipFill>
                    <p:spPr>
                      <a:xfrm>
                        <a:off x="2298456" y="2511779"/>
                        <a:ext cx="1733550" cy="3071813"/>
                      </a:xfrm>
                      <a:prstGeom prst="rect">
                        <a:avLst/>
                      </a:prstGeom>
                    </p:spPr>
                  </p:pic>
                </p:oleObj>
              </mc:Fallback>
            </mc:AlternateContent>
          </a:graphicData>
        </a:graphic>
      </p:graphicFrame>
      <p:graphicFrame>
        <p:nvGraphicFramePr>
          <p:cNvPr id="5" name="Subscription Growth"/>
          <p:cNvGraphicFramePr>
            <a:graphicFrameLocks/>
          </p:cNvGraphicFramePr>
          <p:nvPr>
            <p:extLst>
              <p:ext uri="{D42A27DB-BD31-4B8C-83A1-F6EECF244321}">
                <p14:modId xmlns:p14="http://schemas.microsoft.com/office/powerpoint/2010/main" val="2392782618"/>
              </p:ext>
            </p:extLst>
          </p:nvPr>
        </p:nvGraphicFramePr>
        <p:xfrm>
          <a:off x="4522177" y="2511779"/>
          <a:ext cx="5257800" cy="3071813"/>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6582147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VC Valuation Method (w/Dilution)</a:t>
            </a: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40562193"/>
              </p:ext>
            </p:extLst>
          </p:nvPr>
        </p:nvGraphicFramePr>
        <p:xfrm>
          <a:off x="4109851" y="2201116"/>
          <a:ext cx="7912100" cy="4397375"/>
        </p:xfrm>
        <a:graphic>
          <a:graphicData uri="http://schemas.openxmlformats.org/presentationml/2006/ole">
            <mc:AlternateContent xmlns:mc="http://schemas.openxmlformats.org/markup-compatibility/2006">
              <mc:Choice xmlns:v="urn:schemas-microsoft-com:vml" Requires="v">
                <p:oleObj spid="_x0000_s6152" name="Worksheet" r:id="rId3" imgW="7420012" imgH="4410156" progId="Excel.Sheet.12">
                  <p:embed/>
                </p:oleObj>
              </mc:Choice>
              <mc:Fallback>
                <p:oleObj name="Worksheet" r:id="rId3" imgW="7420012" imgH="4410156" progId="Excel.Sheet.12">
                  <p:embed/>
                  <p:pic>
                    <p:nvPicPr>
                      <p:cNvPr id="0" name=""/>
                      <p:cNvPicPr/>
                      <p:nvPr/>
                    </p:nvPicPr>
                    <p:blipFill>
                      <a:blip r:embed="rId4"/>
                      <a:stretch>
                        <a:fillRect/>
                      </a:stretch>
                    </p:blipFill>
                    <p:spPr>
                      <a:xfrm>
                        <a:off x="4109851" y="2201116"/>
                        <a:ext cx="7912100" cy="4397375"/>
                      </a:xfrm>
                      <a:prstGeom prst="rect">
                        <a:avLst/>
                      </a:prstGeom>
                      <a:solidFill>
                        <a:schemeClr val="tx1">
                          <a:lumMod val="95000"/>
                        </a:schemeClr>
                      </a:solidFill>
                    </p:spPr>
                  </p:pic>
                </p:oleObj>
              </mc:Fallback>
            </mc:AlternateContent>
          </a:graphicData>
        </a:graphic>
      </p:graphicFrame>
      <p:sp>
        <p:nvSpPr>
          <p:cNvPr id="6" name="TextBox 5"/>
          <p:cNvSpPr txBox="1"/>
          <p:nvPr/>
        </p:nvSpPr>
        <p:spPr>
          <a:xfrm>
            <a:off x="187569" y="3493477"/>
            <a:ext cx="3704493" cy="1477328"/>
          </a:xfrm>
          <a:prstGeom prst="rect">
            <a:avLst/>
          </a:prstGeom>
          <a:noFill/>
        </p:spPr>
        <p:txBody>
          <a:bodyPr wrap="square" rtlCol="0">
            <a:spAutoFit/>
          </a:bodyPr>
          <a:lstStyle/>
          <a:p>
            <a:pPr marL="342900" lvl="0" indent="-342900">
              <a:spcBef>
                <a:spcPct val="20000"/>
              </a:spcBef>
              <a:spcAft>
                <a:spcPts val="600"/>
              </a:spcAft>
              <a:buClr>
                <a:srgbClr val="1CADE4"/>
              </a:buClr>
              <a:buFont typeface="Wingdings 2" charset="2"/>
              <a:buChar char=""/>
            </a:pPr>
            <a:r>
              <a:rPr lang="en-US" dirty="0" smtClean="0">
                <a:solidFill>
                  <a:prstClr val="white"/>
                </a:solidFill>
              </a:rPr>
              <a:t>I’ve attempted to make a quick and dirty model with the bits and pieces of information I received during the interview process.</a:t>
            </a:r>
            <a:endParaRPr lang="en-US" dirty="0">
              <a:solidFill>
                <a:prstClr val="white"/>
              </a:solidFill>
            </a:endParaRPr>
          </a:p>
        </p:txBody>
      </p:sp>
    </p:spTree>
    <p:extLst>
      <p:ext uri="{BB962C8B-B14F-4D97-AF65-F5344CB8AC3E}">
        <p14:creationId xmlns:p14="http://schemas.microsoft.com/office/powerpoint/2010/main" val="40503929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Adjustments</a:t>
            </a:r>
            <a:endParaRPr lang="en-US" dirty="0"/>
          </a:p>
        </p:txBody>
      </p:sp>
      <p:sp>
        <p:nvSpPr>
          <p:cNvPr id="3" name="Content Placeholder 2"/>
          <p:cNvSpPr>
            <a:spLocks noGrp="1"/>
          </p:cNvSpPr>
          <p:nvPr>
            <p:ph idx="1"/>
          </p:nvPr>
        </p:nvSpPr>
        <p:spPr>
          <a:xfrm>
            <a:off x="818712" y="2597426"/>
            <a:ext cx="10554574" cy="3636511"/>
          </a:xfrm>
        </p:spPr>
        <p:txBody>
          <a:bodyPr/>
          <a:lstStyle/>
          <a:p>
            <a:r>
              <a:rPr lang="en-US" dirty="0" smtClean="0"/>
              <a:t>Have not calculated </a:t>
            </a:r>
            <a:r>
              <a:rPr lang="en-US" dirty="0"/>
              <a:t>90 day guarantee losses in profits after free </a:t>
            </a:r>
            <a:r>
              <a:rPr lang="en-US" dirty="0" smtClean="0"/>
              <a:t>month. </a:t>
            </a:r>
            <a:endParaRPr lang="en-US" dirty="0"/>
          </a:p>
          <a:p>
            <a:r>
              <a:rPr lang="en-US" dirty="0"/>
              <a:t>Could have done an "if" statement for all of the different ways people wrote up </a:t>
            </a:r>
            <a:r>
              <a:rPr lang="en-US" dirty="0" err="1" smtClean="0"/>
              <a:t>Reddit</a:t>
            </a:r>
            <a:r>
              <a:rPr lang="en-US" dirty="0" smtClean="0"/>
              <a:t> to create one encompassing </a:t>
            </a:r>
            <a:r>
              <a:rPr lang="en-US" dirty="0" err="1"/>
              <a:t>R</a:t>
            </a:r>
            <a:r>
              <a:rPr lang="en-US" dirty="0" err="1" smtClean="0"/>
              <a:t>eddit</a:t>
            </a:r>
            <a:r>
              <a:rPr lang="en-US" dirty="0" smtClean="0"/>
              <a:t> referral type.</a:t>
            </a:r>
            <a:endParaRPr lang="en-US" dirty="0"/>
          </a:p>
          <a:p>
            <a:r>
              <a:rPr lang="en-US" dirty="0"/>
              <a:t>Could have used the referral rate as a multiplier in ARPU </a:t>
            </a:r>
            <a:r>
              <a:rPr lang="en-US" dirty="0" smtClean="0"/>
              <a:t>calculation.</a:t>
            </a:r>
            <a:endParaRPr lang="en-US" dirty="0"/>
          </a:p>
          <a:p>
            <a:r>
              <a:rPr lang="en-US" dirty="0"/>
              <a:t>Could have used </a:t>
            </a:r>
            <a:r>
              <a:rPr lang="en-US" dirty="0" smtClean="0"/>
              <a:t>advertising </a:t>
            </a:r>
            <a:r>
              <a:rPr lang="en-US" dirty="0"/>
              <a:t>cost in calculating the cost of acquiring a </a:t>
            </a:r>
            <a:r>
              <a:rPr lang="en-US" dirty="0" smtClean="0"/>
              <a:t>customer (CAC).</a:t>
            </a:r>
          </a:p>
          <a:p>
            <a:r>
              <a:rPr lang="en-US" dirty="0" smtClean="0"/>
              <a:t>Two versions of  months subscribed are modeled. Shipments received x3 for every value &gt;1 and the difference in months rounded up between date signed up and cancel date. Values from two methods are not equivalent.</a:t>
            </a:r>
            <a:endParaRPr lang="en-US" dirty="0"/>
          </a:p>
          <a:p>
            <a:endParaRPr lang="en-US" dirty="0"/>
          </a:p>
        </p:txBody>
      </p:sp>
    </p:spTree>
    <p:extLst>
      <p:ext uri="{BB962C8B-B14F-4D97-AF65-F5344CB8AC3E}">
        <p14:creationId xmlns:p14="http://schemas.microsoft.com/office/powerpoint/2010/main" val="316519883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0000" y="304800"/>
            <a:ext cx="10571998" cy="1617785"/>
          </a:xfrm>
        </p:spPr>
        <p:txBody>
          <a:bodyPr/>
          <a:lstStyle/>
          <a:p>
            <a:pPr algn="ctr"/>
            <a:r>
              <a:rPr lang="en-US" dirty="0" smtClean="0"/>
              <a:t/>
            </a:r>
            <a:br>
              <a:rPr lang="en-US" dirty="0" smtClean="0"/>
            </a:br>
            <a:r>
              <a:rPr lang="en-US" dirty="0"/>
              <a:t/>
            </a:r>
            <a:br>
              <a:rPr lang="en-US" dirty="0"/>
            </a:br>
            <a:r>
              <a:rPr lang="en-US" dirty="0" smtClean="0"/>
              <a:t>Outlook</a:t>
            </a:r>
            <a:br>
              <a:rPr lang="en-US" dirty="0" smtClean="0"/>
            </a:br>
            <a:endParaRPr lang="en-US" dirty="0"/>
          </a:p>
        </p:txBody>
      </p:sp>
      <p:sp>
        <p:nvSpPr>
          <p:cNvPr id="3" name="Content Placeholder 2"/>
          <p:cNvSpPr>
            <a:spLocks noGrp="1"/>
          </p:cNvSpPr>
          <p:nvPr>
            <p:ph idx="1"/>
          </p:nvPr>
        </p:nvSpPr>
        <p:spPr>
          <a:xfrm>
            <a:off x="818712" y="2532185"/>
            <a:ext cx="10554574" cy="4618892"/>
          </a:xfrm>
        </p:spPr>
        <p:txBody>
          <a:bodyPr>
            <a:normAutofit lnSpcReduction="10000"/>
          </a:bodyPr>
          <a:lstStyle/>
          <a:p>
            <a:pPr marL="0" indent="0" algn="ctr">
              <a:buNone/>
            </a:pPr>
            <a:r>
              <a:rPr lang="en-US" sz="1700" dirty="0" smtClean="0"/>
              <a:t>I am sure the </a:t>
            </a:r>
            <a:r>
              <a:rPr lang="en-US" sz="1700" dirty="0" err="1" smtClean="0"/>
              <a:t>Curology</a:t>
            </a:r>
            <a:r>
              <a:rPr lang="en-US" sz="1700" dirty="0" smtClean="0"/>
              <a:t> team may have thought of these points already but </a:t>
            </a:r>
            <a:r>
              <a:rPr lang="en-US" sz="1700" dirty="0"/>
              <a:t>b</a:t>
            </a:r>
            <a:r>
              <a:rPr lang="en-US" sz="1700" dirty="0" smtClean="0"/>
              <a:t>elow are some thoughts that I had when considering the future scaling of </a:t>
            </a:r>
            <a:r>
              <a:rPr lang="en-US" sz="1700" dirty="0" err="1" smtClean="0"/>
              <a:t>Curology</a:t>
            </a:r>
            <a:r>
              <a:rPr lang="en-US" sz="1700" dirty="0" smtClean="0"/>
              <a:t>. </a:t>
            </a:r>
          </a:p>
          <a:p>
            <a:r>
              <a:rPr lang="en-US" sz="1700" dirty="0" smtClean="0"/>
              <a:t>Look into getting an article in Refinery 29.</a:t>
            </a:r>
          </a:p>
          <a:p>
            <a:r>
              <a:rPr lang="en-US" sz="1700" dirty="0" smtClean="0"/>
              <a:t>Look to advertise on Preserve (Blake Lively) &amp; Goop (Gwyneth Paltrow). This could grow the 35-45 age group. Sophisticates: Understand the ingredients and value sustainable &amp; natural solutions.</a:t>
            </a:r>
          </a:p>
          <a:p>
            <a:r>
              <a:rPr lang="en-US" sz="1700" dirty="0" smtClean="0"/>
              <a:t>Is Instagram advertising worth the cost? (Pull data and analyze)</a:t>
            </a:r>
          </a:p>
          <a:p>
            <a:r>
              <a:rPr lang="en-US" sz="1700" dirty="0" smtClean="0"/>
              <a:t>Acquire data/ market research on “Doctor on Demand.” Could provide insight on both how well MD’s are receiving it as well as shedding some light on the inclusion of Telemedicine by healthcare providers.</a:t>
            </a:r>
          </a:p>
          <a:p>
            <a:r>
              <a:rPr lang="en-US" sz="1700" dirty="0" smtClean="0"/>
              <a:t>Look into doing market research on healthcare insurers that are considering accepting telemedicine. What are the implications of this on </a:t>
            </a:r>
            <a:r>
              <a:rPr lang="en-US" sz="1700" dirty="0" err="1" smtClean="0"/>
              <a:t>Curology’s</a:t>
            </a:r>
            <a:r>
              <a:rPr lang="en-US" sz="1700" dirty="0" smtClean="0"/>
              <a:t> future growth?</a:t>
            </a:r>
          </a:p>
          <a:p>
            <a:r>
              <a:rPr lang="en-US" sz="1700" dirty="0" smtClean="0"/>
              <a:t>Look into using larger marketing stats programs such as SPSS or R-Studio for marketing metrics.</a:t>
            </a:r>
          </a:p>
          <a:p>
            <a:r>
              <a:rPr lang="en-US" sz="1700" dirty="0" smtClean="0"/>
              <a:t>Implement the use of </a:t>
            </a:r>
            <a:r>
              <a:rPr lang="en-US" sz="1700" dirty="0" err="1"/>
              <a:t>Kissmetric’s</a:t>
            </a:r>
            <a:r>
              <a:rPr lang="en-US" sz="1700" dirty="0"/>
              <a:t> funnel </a:t>
            </a:r>
            <a:r>
              <a:rPr lang="en-US" sz="1700" dirty="0" smtClean="0"/>
              <a:t>report’s to track losses in completion.</a:t>
            </a:r>
          </a:p>
          <a:p>
            <a:endParaRPr lang="en-US" dirty="0" smtClean="0"/>
          </a:p>
          <a:p>
            <a:endParaRPr lang="en-US" dirty="0"/>
          </a:p>
        </p:txBody>
      </p:sp>
    </p:spTree>
    <p:extLst>
      <p:ext uri="{BB962C8B-B14F-4D97-AF65-F5344CB8AC3E}">
        <p14:creationId xmlns:p14="http://schemas.microsoft.com/office/powerpoint/2010/main" val="3141607612"/>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TM03457503[[fn=Quotable]]</Template>
  <TotalTime>274</TotalTime>
  <Words>499</Words>
  <Application>Microsoft Office PowerPoint</Application>
  <PresentationFormat>Widescreen</PresentationFormat>
  <Paragraphs>56</Paragraphs>
  <Slides>9</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9</vt:i4>
      </vt:variant>
    </vt:vector>
  </HeadingPairs>
  <TitlesOfParts>
    <vt:vector size="15" baseType="lpstr">
      <vt:lpstr>Calibri</vt:lpstr>
      <vt:lpstr>Century Gothic</vt:lpstr>
      <vt:lpstr>Wingdings 2</vt:lpstr>
      <vt:lpstr>Quotable</vt:lpstr>
      <vt:lpstr>Worksheet</vt:lpstr>
      <vt:lpstr>Microsoft Excel Worksheet</vt:lpstr>
      <vt:lpstr>Curology Case Study</vt:lpstr>
      <vt:lpstr>What is the lifetime value (in revenue) of the average Curology patient?</vt:lpstr>
      <vt:lpstr>Which group(s) of Curology patients are the most valuable to us? Does acquisition channel matter? Does age matter? Does patient gender matter?</vt:lpstr>
      <vt:lpstr>Is the free month program economically rational?</vt:lpstr>
      <vt:lpstr>Assuming a 50% contribution margin per patient, How much should we be willing to pay to acquire different types of patients? E.G. How much should we be willing to pay for a 18-25 year old patient who finds us through YouTube? How much should we be willing to pay for a 13-18 year old patient who finds us organically on Reddit.</vt:lpstr>
      <vt:lpstr>Subscription Growth </vt:lpstr>
      <vt:lpstr>VC Valuation Method (w/Dilution)</vt:lpstr>
      <vt:lpstr>Adjustments</vt:lpstr>
      <vt:lpstr>  Outlook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Curology Case Study</dc:title>
  <dc:creator>Tyler Dimock</dc:creator>
  <cp:lastModifiedBy>Tyler Dimock</cp:lastModifiedBy>
  <cp:revision>18</cp:revision>
  <dcterms:created xsi:type="dcterms:W3CDTF">2015-11-30T03:41:31Z</dcterms:created>
  <dcterms:modified xsi:type="dcterms:W3CDTF">2015-11-30T14:11:17Z</dcterms:modified>
</cp:coreProperties>
</file>

<file path=docProps/thumbnail.jpeg>
</file>